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8" r:id="rId2"/>
    <p:sldId id="374" r:id="rId3"/>
    <p:sldId id="431" r:id="rId4"/>
    <p:sldId id="614" r:id="rId5"/>
    <p:sldId id="615" r:id="rId6"/>
    <p:sldId id="616" r:id="rId7"/>
    <p:sldId id="617" r:id="rId8"/>
    <p:sldId id="618" r:id="rId9"/>
    <p:sldId id="619" r:id="rId10"/>
    <p:sldId id="621" r:id="rId11"/>
    <p:sldId id="623" r:id="rId12"/>
    <p:sldId id="628" r:id="rId13"/>
    <p:sldId id="634" r:id="rId14"/>
    <p:sldId id="637" r:id="rId15"/>
    <p:sldId id="642" r:id="rId16"/>
    <p:sldId id="648" r:id="rId17"/>
    <p:sldId id="649" r:id="rId18"/>
    <p:sldId id="620" r:id="rId19"/>
    <p:sldId id="624" r:id="rId20"/>
    <p:sldId id="625" r:id="rId21"/>
    <p:sldId id="626" r:id="rId22"/>
    <p:sldId id="627" r:id="rId23"/>
    <p:sldId id="629" r:id="rId24"/>
    <p:sldId id="630" r:id="rId25"/>
    <p:sldId id="631" r:id="rId26"/>
    <p:sldId id="632" r:id="rId27"/>
    <p:sldId id="633" r:id="rId28"/>
    <p:sldId id="635" r:id="rId29"/>
    <p:sldId id="636" r:id="rId30"/>
    <p:sldId id="638" r:id="rId31"/>
    <p:sldId id="639" r:id="rId32"/>
    <p:sldId id="640" r:id="rId33"/>
    <p:sldId id="641" r:id="rId34"/>
    <p:sldId id="643" r:id="rId35"/>
    <p:sldId id="644" r:id="rId36"/>
    <p:sldId id="645" r:id="rId37"/>
    <p:sldId id="646" r:id="rId38"/>
    <p:sldId id="647" r:id="rId39"/>
    <p:sldId id="596" r:id="rId40"/>
    <p:sldId id="601" r:id="rId41"/>
    <p:sldId id="380" r:id="rId42"/>
    <p:sldId id="406" r:id="rId43"/>
    <p:sldId id="604" r:id="rId44"/>
    <p:sldId id="605" r:id="rId45"/>
    <p:sldId id="603"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ACDA"/>
    <a:srgbClr val="27A5F0"/>
    <a:srgbClr val="EAF7DC"/>
    <a:srgbClr val="F4BAF7"/>
    <a:srgbClr val="E6AEE6"/>
    <a:srgbClr val="FBD585"/>
    <a:srgbClr val="F27A2F"/>
    <a:srgbClr val="F5AB8C"/>
    <a:srgbClr val="F8F5F6"/>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32"/>
    <p:restoredTop sz="83714"/>
  </p:normalViewPr>
  <p:slideViewPr>
    <p:cSldViewPr snapToGrid="0" snapToObjects="1">
      <p:cViewPr>
        <p:scale>
          <a:sx n="87" d="100"/>
          <a:sy n="87" d="100"/>
        </p:scale>
        <p:origin x="208" y="4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478D1-7A2B-FD47-8E40-318371AE0BCF}" type="datetimeFigureOut">
              <a:rPr lang="fr-FR" smtClean="0"/>
              <a:t>11/11/2025</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923DDF-BC25-5A4C-9134-266E3C360083}" type="slidenum">
              <a:rPr lang="fr-FR" smtClean="0"/>
              <a:t>‹N°›</a:t>
            </a:fld>
            <a:endParaRPr lang="fr-FR" dirty="0"/>
          </a:p>
        </p:txBody>
      </p:sp>
    </p:spTree>
    <p:extLst>
      <p:ext uri="{BB962C8B-B14F-4D97-AF65-F5344CB8AC3E}">
        <p14:creationId xmlns:p14="http://schemas.microsoft.com/office/powerpoint/2010/main" val="2309722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1</a:t>
            </a:fld>
            <a:endParaRPr lang="fr-FR" dirty="0"/>
          </a:p>
        </p:txBody>
      </p:sp>
    </p:spTree>
    <p:extLst>
      <p:ext uri="{BB962C8B-B14F-4D97-AF65-F5344CB8AC3E}">
        <p14:creationId xmlns:p14="http://schemas.microsoft.com/office/powerpoint/2010/main" val="1986908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4BD88-171A-3069-2DCE-F699FE00D3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4F4CBE-608F-59F5-2410-99D9570276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C776AE1-1C3F-1F85-ED42-DB371A6F2D1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1781955-94CC-6731-C73C-275B544BB1F9}"/>
              </a:ext>
            </a:extLst>
          </p:cNvPr>
          <p:cNvSpPr>
            <a:spLocks noGrp="1"/>
          </p:cNvSpPr>
          <p:nvPr>
            <p:ph type="sldNum" sz="quarter" idx="5"/>
          </p:nvPr>
        </p:nvSpPr>
        <p:spPr/>
        <p:txBody>
          <a:bodyPr/>
          <a:lstStyle/>
          <a:p>
            <a:fld id="{04923DDF-BC25-5A4C-9134-266E3C360083}" type="slidenum">
              <a:rPr lang="fr-FR" smtClean="0"/>
              <a:t>10</a:t>
            </a:fld>
            <a:endParaRPr lang="fr-FR"/>
          </a:p>
        </p:txBody>
      </p:sp>
    </p:spTree>
    <p:extLst>
      <p:ext uri="{BB962C8B-B14F-4D97-AF65-F5344CB8AC3E}">
        <p14:creationId xmlns:p14="http://schemas.microsoft.com/office/powerpoint/2010/main" val="2931819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64BA-9F3D-B49C-8430-03998402F7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970592-6517-E7C7-1B3C-D2518A475D3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3D153A-2DC9-BD01-6C62-AE784004BA3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ED8F3E1-9CF8-3592-DF40-F04E3697A899}"/>
              </a:ext>
            </a:extLst>
          </p:cNvPr>
          <p:cNvSpPr>
            <a:spLocks noGrp="1"/>
          </p:cNvSpPr>
          <p:nvPr>
            <p:ph type="sldNum" sz="quarter" idx="5"/>
          </p:nvPr>
        </p:nvSpPr>
        <p:spPr/>
        <p:txBody>
          <a:bodyPr/>
          <a:lstStyle/>
          <a:p>
            <a:fld id="{04923DDF-BC25-5A4C-9134-266E3C360083}" type="slidenum">
              <a:rPr lang="fr-FR" smtClean="0"/>
              <a:t>11</a:t>
            </a:fld>
            <a:endParaRPr lang="fr-FR"/>
          </a:p>
        </p:txBody>
      </p:sp>
    </p:spTree>
    <p:extLst>
      <p:ext uri="{BB962C8B-B14F-4D97-AF65-F5344CB8AC3E}">
        <p14:creationId xmlns:p14="http://schemas.microsoft.com/office/powerpoint/2010/main" val="323514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31A72-AF17-55C6-F831-F395B75EAA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00CA84-3B37-B74B-965A-68A4F2FA16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23B7F0-1D83-7B3E-4FE0-EC75604A889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87AAE13-913C-AE1F-67C2-5B56CD28FAB4}"/>
              </a:ext>
            </a:extLst>
          </p:cNvPr>
          <p:cNvSpPr>
            <a:spLocks noGrp="1"/>
          </p:cNvSpPr>
          <p:nvPr>
            <p:ph type="sldNum" sz="quarter" idx="5"/>
          </p:nvPr>
        </p:nvSpPr>
        <p:spPr/>
        <p:txBody>
          <a:bodyPr/>
          <a:lstStyle/>
          <a:p>
            <a:fld id="{04923DDF-BC25-5A4C-9134-266E3C360083}" type="slidenum">
              <a:rPr lang="fr-FR" smtClean="0"/>
              <a:t>12</a:t>
            </a:fld>
            <a:endParaRPr lang="fr-FR"/>
          </a:p>
        </p:txBody>
      </p:sp>
    </p:spTree>
    <p:extLst>
      <p:ext uri="{BB962C8B-B14F-4D97-AF65-F5344CB8AC3E}">
        <p14:creationId xmlns:p14="http://schemas.microsoft.com/office/powerpoint/2010/main" val="185751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13</a:t>
            </a:fld>
            <a:endParaRPr lang="fr-FR"/>
          </a:p>
        </p:txBody>
      </p:sp>
    </p:spTree>
    <p:extLst>
      <p:ext uri="{BB962C8B-B14F-4D97-AF65-F5344CB8AC3E}">
        <p14:creationId xmlns:p14="http://schemas.microsoft.com/office/powerpoint/2010/main" val="4228539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14</a:t>
            </a:fld>
            <a:endParaRPr lang="fr-FR"/>
          </a:p>
        </p:txBody>
      </p:sp>
    </p:spTree>
    <p:extLst>
      <p:ext uri="{BB962C8B-B14F-4D97-AF65-F5344CB8AC3E}">
        <p14:creationId xmlns:p14="http://schemas.microsoft.com/office/powerpoint/2010/main" val="320525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15</a:t>
            </a:fld>
            <a:endParaRPr lang="fr-FR"/>
          </a:p>
        </p:txBody>
      </p:sp>
    </p:spTree>
    <p:extLst>
      <p:ext uri="{BB962C8B-B14F-4D97-AF65-F5344CB8AC3E}">
        <p14:creationId xmlns:p14="http://schemas.microsoft.com/office/powerpoint/2010/main" val="3670788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F9FE5-C316-53F9-62F0-CDBB24685A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F3CFDF-5358-2C72-DE0D-5AD3446B92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2909B2-067E-021C-5C11-3E9D8180344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6391BF1-9746-26A6-7321-76D5257FE280}"/>
              </a:ext>
            </a:extLst>
          </p:cNvPr>
          <p:cNvSpPr>
            <a:spLocks noGrp="1"/>
          </p:cNvSpPr>
          <p:nvPr>
            <p:ph type="sldNum" sz="quarter" idx="5"/>
          </p:nvPr>
        </p:nvSpPr>
        <p:spPr/>
        <p:txBody>
          <a:bodyPr/>
          <a:lstStyle/>
          <a:p>
            <a:fld id="{04923DDF-BC25-5A4C-9134-266E3C360083}" type="slidenum">
              <a:rPr lang="fr-FR" smtClean="0"/>
              <a:t>16</a:t>
            </a:fld>
            <a:endParaRPr lang="fr-FR"/>
          </a:p>
        </p:txBody>
      </p:sp>
    </p:spTree>
    <p:extLst>
      <p:ext uri="{BB962C8B-B14F-4D97-AF65-F5344CB8AC3E}">
        <p14:creationId xmlns:p14="http://schemas.microsoft.com/office/powerpoint/2010/main" val="691240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487C3-33D3-1595-DDC0-CA0CA447CB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3E47B9-563B-258B-ED73-78AD6B204F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D21BBB-B884-01F4-9DE9-3CE9B297CBC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5351B83-150B-AA8B-801E-DA92E827D55E}"/>
              </a:ext>
            </a:extLst>
          </p:cNvPr>
          <p:cNvSpPr>
            <a:spLocks noGrp="1"/>
          </p:cNvSpPr>
          <p:nvPr>
            <p:ph type="sldNum" sz="quarter" idx="5"/>
          </p:nvPr>
        </p:nvSpPr>
        <p:spPr/>
        <p:txBody>
          <a:bodyPr/>
          <a:lstStyle/>
          <a:p>
            <a:fld id="{04923DDF-BC25-5A4C-9134-266E3C360083}" type="slidenum">
              <a:rPr lang="fr-FR" smtClean="0"/>
              <a:t>17</a:t>
            </a:fld>
            <a:endParaRPr lang="fr-FR"/>
          </a:p>
        </p:txBody>
      </p:sp>
    </p:spTree>
    <p:extLst>
      <p:ext uri="{BB962C8B-B14F-4D97-AF65-F5344CB8AC3E}">
        <p14:creationId xmlns:p14="http://schemas.microsoft.com/office/powerpoint/2010/main" val="21665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B03B9-4876-2F80-1D38-ADF3530AA6C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8078AB-821B-A278-8570-4EF29D3044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7EBEEB-4BB6-F0DF-98C7-2715B2CD931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BB5287C-9FA3-08A9-A3D0-A7E3E244963A}"/>
              </a:ext>
            </a:extLst>
          </p:cNvPr>
          <p:cNvSpPr>
            <a:spLocks noGrp="1"/>
          </p:cNvSpPr>
          <p:nvPr>
            <p:ph type="sldNum" sz="quarter" idx="5"/>
          </p:nvPr>
        </p:nvSpPr>
        <p:spPr/>
        <p:txBody>
          <a:bodyPr/>
          <a:lstStyle/>
          <a:p>
            <a:fld id="{04923DDF-BC25-5A4C-9134-266E3C360083}" type="slidenum">
              <a:rPr lang="fr-FR" smtClean="0"/>
              <a:t>19</a:t>
            </a:fld>
            <a:endParaRPr lang="fr-FR"/>
          </a:p>
        </p:txBody>
      </p:sp>
    </p:spTree>
    <p:extLst>
      <p:ext uri="{BB962C8B-B14F-4D97-AF65-F5344CB8AC3E}">
        <p14:creationId xmlns:p14="http://schemas.microsoft.com/office/powerpoint/2010/main" val="70830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B4676-50DE-C269-30B4-FB47A27AD8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96F20C-7C9D-AB47-4F3C-28BDC76473F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3AE9DC-EF01-42A6-833F-69A3088DB44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5D67189-E836-E8F3-02A2-143929562C75}"/>
              </a:ext>
            </a:extLst>
          </p:cNvPr>
          <p:cNvSpPr>
            <a:spLocks noGrp="1"/>
          </p:cNvSpPr>
          <p:nvPr>
            <p:ph type="sldNum" sz="quarter" idx="5"/>
          </p:nvPr>
        </p:nvSpPr>
        <p:spPr/>
        <p:txBody>
          <a:bodyPr/>
          <a:lstStyle/>
          <a:p>
            <a:fld id="{04923DDF-BC25-5A4C-9134-266E3C360083}" type="slidenum">
              <a:rPr lang="fr-FR" smtClean="0"/>
              <a:t>20</a:t>
            </a:fld>
            <a:endParaRPr lang="fr-FR"/>
          </a:p>
        </p:txBody>
      </p:sp>
    </p:spTree>
    <p:extLst>
      <p:ext uri="{BB962C8B-B14F-4D97-AF65-F5344CB8AC3E}">
        <p14:creationId xmlns:p14="http://schemas.microsoft.com/office/powerpoint/2010/main" val="348402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a:t>
            </a:fld>
            <a:endParaRPr lang="fr-FR"/>
          </a:p>
        </p:txBody>
      </p:sp>
    </p:spTree>
    <p:extLst>
      <p:ext uri="{BB962C8B-B14F-4D97-AF65-F5344CB8AC3E}">
        <p14:creationId xmlns:p14="http://schemas.microsoft.com/office/powerpoint/2010/main" val="2583897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21</a:t>
            </a:fld>
            <a:endParaRPr lang="fr-FR"/>
          </a:p>
        </p:txBody>
      </p:sp>
    </p:spTree>
    <p:extLst>
      <p:ext uri="{BB962C8B-B14F-4D97-AF65-F5344CB8AC3E}">
        <p14:creationId xmlns:p14="http://schemas.microsoft.com/office/powerpoint/2010/main" val="1116067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lnSpc>
                <a:spcPts val="1600"/>
              </a:lnSpc>
            </a:pPr>
            <a:r>
              <a:rPr lang="fr-FR" sz="1800" dirty="0">
                <a:solidFill>
                  <a:srgbClr val="000000"/>
                </a:solidFill>
                <a:effectLst/>
                <a:latin typeface="Times New Roman" panose="02020603050405020304" pitchFamily="18" charset="0"/>
                <a:ea typeface="Times New Roman" panose="02020603050405020304" pitchFamily="18" charset="0"/>
              </a:rPr>
              <a:t>Ainsi, des injonctions d’évolutions hétérochroniques ou contemporaines se manifestent à plusieurs niveaux, sans orientation claire. On attend des UE qu’elles soient des living-</a:t>
            </a:r>
            <a:r>
              <a:rPr lang="fr-FR" sz="1800" dirty="0" err="1">
                <a:solidFill>
                  <a:srgbClr val="000000"/>
                </a:solidFill>
                <a:effectLst/>
                <a:latin typeface="Times New Roman" panose="02020603050405020304" pitchFamily="18" charset="0"/>
                <a:ea typeface="Times New Roman" panose="02020603050405020304" pitchFamily="18" charset="0"/>
              </a:rPr>
              <a:t>labs</a:t>
            </a:r>
            <a:r>
              <a:rPr lang="fr-FR" sz="1800" dirty="0">
                <a:solidFill>
                  <a:srgbClr val="000000"/>
                </a:solidFill>
                <a:effectLst/>
                <a:latin typeface="Times New Roman" panose="02020603050405020304" pitchFamily="18" charset="0"/>
                <a:ea typeface="Times New Roman" panose="02020603050405020304" pitchFamily="18" charset="0"/>
              </a:rPr>
              <a:t>, des </a:t>
            </a:r>
            <a:r>
              <a:rPr lang="fr-FR" sz="1800" dirty="0" err="1">
                <a:solidFill>
                  <a:srgbClr val="000000"/>
                </a:solidFill>
                <a:effectLst/>
                <a:latin typeface="Times New Roman" panose="02020603050405020304" pitchFamily="18" charset="0"/>
                <a:ea typeface="Times New Roman" panose="02020603050405020304" pitchFamily="18" charset="0"/>
              </a:rPr>
              <a:t>fab-labs</a:t>
            </a:r>
            <a:r>
              <a:rPr lang="fr-FR" sz="1800" dirty="0">
                <a:solidFill>
                  <a:srgbClr val="000000"/>
                </a:solidFill>
                <a:effectLst/>
                <a:latin typeface="Times New Roman" panose="02020603050405020304" pitchFamily="18" charset="0"/>
                <a:ea typeface="Times New Roman" panose="02020603050405020304" pitchFamily="18" charset="0"/>
              </a:rPr>
              <a:t>, des démonstrateurs… tout à la fois, pour une agriculture 4.0 et la TAE. Aucun espace d’ordre dominant ne se dégage pour organiser le champ de pensée et d’action. </a:t>
            </a:r>
            <a:r>
              <a:rPr lang="fr-FR" sz="1800" i="1" dirty="0">
                <a:solidFill>
                  <a:srgbClr val="000000"/>
                </a:solidFill>
                <a:effectLst/>
                <a:latin typeface="Times New Roman" panose="02020603050405020304" pitchFamily="18" charset="0"/>
                <a:ea typeface="Times New Roman" panose="02020603050405020304" pitchFamily="18" charset="0"/>
              </a:rPr>
              <a:t>A contrario,</a:t>
            </a:r>
            <a:r>
              <a:rPr lang="fr-FR" sz="1800" dirty="0">
                <a:solidFill>
                  <a:srgbClr val="000000"/>
                </a:solidFill>
                <a:effectLst/>
                <a:latin typeface="Times New Roman" panose="02020603050405020304" pitchFamily="18" charset="0"/>
                <a:ea typeface="Times New Roman" panose="02020603050405020304" pitchFamily="18" charset="0"/>
              </a:rPr>
              <a:t> ces configurations et tendances existent simultanément sans être franchement imposées ou choisies ; et elles existent conjointement avec leurs cortèges d’évaluations, d’attendus et de contraintes. Or, ces configurations sont incompatibles entre elles aux plans du travail et du travailler demandent </a:t>
            </a:r>
            <a:r>
              <a:rPr lang="fr-FR" sz="1800" i="1" dirty="0">
                <a:solidFill>
                  <a:srgbClr val="000000"/>
                </a:solidFill>
                <a:effectLst/>
                <a:latin typeface="Times New Roman" panose="02020603050405020304" pitchFamily="18" charset="0"/>
                <a:ea typeface="Times New Roman" panose="02020603050405020304" pitchFamily="18" charset="0"/>
              </a:rPr>
              <a:t>in fine</a:t>
            </a:r>
            <a:r>
              <a:rPr lang="fr-FR" sz="1800" dirty="0">
                <a:solidFill>
                  <a:srgbClr val="000000"/>
                </a:solidFill>
                <a:effectLst/>
                <a:latin typeface="Times New Roman" panose="02020603050405020304" pitchFamily="18" charset="0"/>
                <a:ea typeface="Times New Roman" panose="02020603050405020304" pitchFamily="18" charset="0"/>
              </a:rPr>
              <a:t> aux agents de tout satisfaire et entrent en tension avec les défis auxquels les agents souhaitent répondre. Si, de l’avis de l’équipe il y a des choses qui « valent » pour relever ces derniers, d’autres manquent cruellement : des moyens techniques, du temps, des modalités d’évaluation et surtout </a:t>
            </a:r>
            <a:r>
              <a:rPr lang="fr-FR" sz="1800" i="1" dirty="0">
                <a:solidFill>
                  <a:srgbClr val="000000"/>
                </a:solidFill>
                <a:effectLst/>
                <a:latin typeface="Times New Roman" panose="02020603050405020304" pitchFamily="18" charset="0"/>
                <a:ea typeface="Times New Roman" panose="02020603050405020304" pitchFamily="18" charset="0"/>
              </a:rPr>
              <a:t>« un modèle »</a:t>
            </a:r>
            <a:r>
              <a:rPr lang="fr-FR" sz="1800" dirty="0">
                <a:solidFill>
                  <a:srgbClr val="000000"/>
                </a:solidFill>
                <a:effectLst/>
                <a:latin typeface="Times New Roman" panose="02020603050405020304" pitchFamily="18" charset="0"/>
                <a:ea typeface="Times New Roman" panose="02020603050405020304" pitchFamily="18" charset="0"/>
              </a:rPr>
              <a:t> qui permette de mieux dire les défis à affronter et le comment on peut y arriver en cohérence. </a:t>
            </a:r>
            <a:endParaRPr lang="fr-FR" sz="1800" dirty="0">
              <a:effectLst/>
              <a:latin typeface="Times New Roman" panose="02020603050405020304" pitchFamily="18" charset="0"/>
              <a:ea typeface="Times New Roman" panose="02020603050405020304" pitchFamily="18" charset="0"/>
            </a:endParaRPr>
          </a:p>
          <a:p>
            <a:pPr algn="just">
              <a:lnSpc>
                <a:spcPts val="1600"/>
              </a:lnSpc>
            </a:pPr>
            <a:r>
              <a:rPr lang="fr-FR" sz="1800" dirty="0">
                <a:solidFill>
                  <a:srgbClr val="000000"/>
                </a:solidFill>
                <a:effectLst/>
                <a:latin typeface="Times New Roman" panose="02020603050405020304" pitchFamily="18" charset="0"/>
                <a:ea typeface="Times New Roman" panose="02020603050405020304" pitchFamily="18" charset="0"/>
              </a:rPr>
              <a:t>A ce point, l’équipe a indiqué « ses » défis systémiques, les origines de ses difficultés, des objets et des choses qui valent, des manques, mais ça ne fait pas encore un souhaitable et un projet.</a:t>
            </a:r>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04923DDF-BC25-5A4C-9134-266E3C360083}" type="slidenum">
              <a:rPr lang="fr-FR" smtClean="0"/>
              <a:t>22</a:t>
            </a:fld>
            <a:endParaRPr lang="fr-FR"/>
          </a:p>
        </p:txBody>
      </p:sp>
    </p:spTree>
    <p:extLst>
      <p:ext uri="{BB962C8B-B14F-4D97-AF65-F5344CB8AC3E}">
        <p14:creationId xmlns:p14="http://schemas.microsoft.com/office/powerpoint/2010/main" val="86001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31A72-AF17-55C6-F831-F395B75EAA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00CA84-3B37-B74B-965A-68A4F2FA16D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23B7F0-1D83-7B3E-4FE0-EC75604A889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87AAE13-913C-AE1F-67C2-5B56CD28FAB4}"/>
              </a:ext>
            </a:extLst>
          </p:cNvPr>
          <p:cNvSpPr>
            <a:spLocks noGrp="1"/>
          </p:cNvSpPr>
          <p:nvPr>
            <p:ph type="sldNum" sz="quarter" idx="5"/>
          </p:nvPr>
        </p:nvSpPr>
        <p:spPr/>
        <p:txBody>
          <a:bodyPr/>
          <a:lstStyle/>
          <a:p>
            <a:fld id="{04923DDF-BC25-5A4C-9134-266E3C360083}" type="slidenum">
              <a:rPr lang="fr-FR" smtClean="0"/>
              <a:t>23</a:t>
            </a:fld>
            <a:endParaRPr lang="fr-FR"/>
          </a:p>
        </p:txBody>
      </p:sp>
    </p:spTree>
    <p:extLst>
      <p:ext uri="{BB962C8B-B14F-4D97-AF65-F5344CB8AC3E}">
        <p14:creationId xmlns:p14="http://schemas.microsoft.com/office/powerpoint/2010/main" val="1857518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24</a:t>
            </a:fld>
            <a:endParaRPr lang="fr-FR"/>
          </a:p>
        </p:txBody>
      </p:sp>
    </p:spTree>
    <p:extLst>
      <p:ext uri="{BB962C8B-B14F-4D97-AF65-F5344CB8AC3E}">
        <p14:creationId xmlns:p14="http://schemas.microsoft.com/office/powerpoint/2010/main" val="2169900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25</a:t>
            </a:fld>
            <a:endParaRPr lang="fr-FR"/>
          </a:p>
        </p:txBody>
      </p:sp>
    </p:spTree>
    <p:extLst>
      <p:ext uri="{BB962C8B-B14F-4D97-AF65-F5344CB8AC3E}">
        <p14:creationId xmlns:p14="http://schemas.microsoft.com/office/powerpoint/2010/main" val="2209313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26</a:t>
            </a:fld>
            <a:endParaRPr lang="fr-FR"/>
          </a:p>
        </p:txBody>
      </p:sp>
    </p:spTree>
    <p:extLst>
      <p:ext uri="{BB962C8B-B14F-4D97-AF65-F5344CB8AC3E}">
        <p14:creationId xmlns:p14="http://schemas.microsoft.com/office/powerpoint/2010/main" val="1021777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27</a:t>
            </a:fld>
            <a:endParaRPr lang="fr-FR"/>
          </a:p>
        </p:txBody>
      </p:sp>
    </p:spTree>
    <p:extLst>
      <p:ext uri="{BB962C8B-B14F-4D97-AF65-F5344CB8AC3E}">
        <p14:creationId xmlns:p14="http://schemas.microsoft.com/office/powerpoint/2010/main" val="23255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28</a:t>
            </a:fld>
            <a:endParaRPr lang="fr-FR"/>
          </a:p>
        </p:txBody>
      </p:sp>
    </p:spTree>
    <p:extLst>
      <p:ext uri="{BB962C8B-B14F-4D97-AF65-F5344CB8AC3E}">
        <p14:creationId xmlns:p14="http://schemas.microsoft.com/office/powerpoint/2010/main" val="42285395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ED54-379C-EB6B-606C-F2766F807DE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93CEEA-87D2-B6D0-4A58-73B8F217444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170C7D-6A9B-51D3-CAAC-E8BA03BD3F0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67BDB8-985E-56A2-1DC2-67DE2BA51158}"/>
              </a:ext>
            </a:extLst>
          </p:cNvPr>
          <p:cNvSpPr>
            <a:spLocks noGrp="1"/>
          </p:cNvSpPr>
          <p:nvPr>
            <p:ph type="sldNum" sz="quarter" idx="5"/>
          </p:nvPr>
        </p:nvSpPr>
        <p:spPr/>
        <p:txBody>
          <a:bodyPr/>
          <a:lstStyle/>
          <a:p>
            <a:fld id="{04923DDF-BC25-5A4C-9134-266E3C360083}" type="slidenum">
              <a:rPr lang="fr-FR" smtClean="0"/>
              <a:t>29</a:t>
            </a:fld>
            <a:endParaRPr lang="fr-FR"/>
          </a:p>
        </p:txBody>
      </p:sp>
    </p:spTree>
    <p:extLst>
      <p:ext uri="{BB962C8B-B14F-4D97-AF65-F5344CB8AC3E}">
        <p14:creationId xmlns:p14="http://schemas.microsoft.com/office/powerpoint/2010/main" val="3200338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30</a:t>
            </a:fld>
            <a:endParaRPr lang="fr-FR"/>
          </a:p>
        </p:txBody>
      </p:sp>
    </p:spTree>
    <p:extLst>
      <p:ext uri="{BB962C8B-B14F-4D97-AF65-F5344CB8AC3E}">
        <p14:creationId xmlns:p14="http://schemas.microsoft.com/office/powerpoint/2010/main" val="32052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6196-84F7-1FDF-8117-0B28742C7A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5A71A5-BA7C-0806-FCB7-F6E19AE134E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7A79B9-EA2C-168C-6628-48C54002789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37A8F5F-9333-AF53-5EC8-4F83B91CBF11}"/>
              </a:ext>
            </a:extLst>
          </p:cNvPr>
          <p:cNvSpPr>
            <a:spLocks noGrp="1"/>
          </p:cNvSpPr>
          <p:nvPr>
            <p:ph type="sldNum" sz="quarter" idx="5"/>
          </p:nvPr>
        </p:nvSpPr>
        <p:spPr/>
        <p:txBody>
          <a:bodyPr/>
          <a:lstStyle/>
          <a:p>
            <a:fld id="{04923DDF-BC25-5A4C-9134-266E3C360083}" type="slidenum">
              <a:rPr lang="fr-FR" smtClean="0"/>
              <a:t>3</a:t>
            </a:fld>
            <a:endParaRPr lang="fr-FR"/>
          </a:p>
        </p:txBody>
      </p:sp>
    </p:spTree>
    <p:extLst>
      <p:ext uri="{BB962C8B-B14F-4D97-AF65-F5344CB8AC3E}">
        <p14:creationId xmlns:p14="http://schemas.microsoft.com/office/powerpoint/2010/main" val="1889944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64732-13F4-1F26-B670-09DC61AA28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8C55A9-9A3E-181A-2DED-5949C0A99A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897B91-228F-654F-5992-14D2F1960CC7}"/>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F8F9A42-7F29-606A-C9B5-3B2FB03E4C7A}"/>
              </a:ext>
            </a:extLst>
          </p:cNvPr>
          <p:cNvSpPr>
            <a:spLocks noGrp="1"/>
          </p:cNvSpPr>
          <p:nvPr>
            <p:ph type="sldNum" sz="quarter" idx="5"/>
          </p:nvPr>
        </p:nvSpPr>
        <p:spPr/>
        <p:txBody>
          <a:bodyPr/>
          <a:lstStyle/>
          <a:p>
            <a:fld id="{04923DDF-BC25-5A4C-9134-266E3C360083}" type="slidenum">
              <a:rPr lang="fr-FR" smtClean="0"/>
              <a:t>31</a:t>
            </a:fld>
            <a:endParaRPr lang="fr-FR"/>
          </a:p>
        </p:txBody>
      </p:sp>
    </p:spTree>
    <p:extLst>
      <p:ext uri="{BB962C8B-B14F-4D97-AF65-F5344CB8AC3E}">
        <p14:creationId xmlns:p14="http://schemas.microsoft.com/office/powerpoint/2010/main" val="281321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32</a:t>
            </a:fld>
            <a:endParaRPr lang="fr-FR"/>
          </a:p>
        </p:txBody>
      </p:sp>
    </p:spTree>
    <p:extLst>
      <p:ext uri="{BB962C8B-B14F-4D97-AF65-F5344CB8AC3E}">
        <p14:creationId xmlns:p14="http://schemas.microsoft.com/office/powerpoint/2010/main" val="1245016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33</a:t>
            </a:fld>
            <a:endParaRPr lang="fr-FR"/>
          </a:p>
        </p:txBody>
      </p:sp>
    </p:spTree>
    <p:extLst>
      <p:ext uri="{BB962C8B-B14F-4D97-AF65-F5344CB8AC3E}">
        <p14:creationId xmlns:p14="http://schemas.microsoft.com/office/powerpoint/2010/main" val="1952969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BA42-0AA2-E43B-3F51-8735753753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FC4E94-3BE2-4E5B-0D93-DDCF6F2363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4D39068-EE26-51E3-2989-2F73E4DE7EE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DA1EA38-3C13-4B25-EBC3-A37C2F59B767}"/>
              </a:ext>
            </a:extLst>
          </p:cNvPr>
          <p:cNvSpPr>
            <a:spLocks noGrp="1"/>
          </p:cNvSpPr>
          <p:nvPr>
            <p:ph type="sldNum" sz="quarter" idx="5"/>
          </p:nvPr>
        </p:nvSpPr>
        <p:spPr/>
        <p:txBody>
          <a:bodyPr/>
          <a:lstStyle/>
          <a:p>
            <a:fld id="{04923DDF-BC25-5A4C-9134-266E3C360083}" type="slidenum">
              <a:rPr lang="fr-FR" smtClean="0"/>
              <a:t>34</a:t>
            </a:fld>
            <a:endParaRPr lang="fr-FR"/>
          </a:p>
        </p:txBody>
      </p:sp>
    </p:spTree>
    <p:extLst>
      <p:ext uri="{BB962C8B-B14F-4D97-AF65-F5344CB8AC3E}">
        <p14:creationId xmlns:p14="http://schemas.microsoft.com/office/powerpoint/2010/main" val="845317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7D29C-2958-B407-97EF-87349C2752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E0CDCF-99FF-DF6D-A530-5C8280687EB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187C2F7-322A-FE12-8F56-9B61685B6F0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E5445C8-BC16-1D7D-B385-4424C027A011}"/>
              </a:ext>
            </a:extLst>
          </p:cNvPr>
          <p:cNvSpPr>
            <a:spLocks noGrp="1"/>
          </p:cNvSpPr>
          <p:nvPr>
            <p:ph type="sldNum" sz="quarter" idx="5"/>
          </p:nvPr>
        </p:nvSpPr>
        <p:spPr/>
        <p:txBody>
          <a:bodyPr/>
          <a:lstStyle/>
          <a:p>
            <a:fld id="{04923DDF-BC25-5A4C-9134-266E3C360083}" type="slidenum">
              <a:rPr lang="fr-FR" smtClean="0"/>
              <a:t>35</a:t>
            </a:fld>
            <a:endParaRPr lang="fr-FR"/>
          </a:p>
        </p:txBody>
      </p:sp>
    </p:spTree>
    <p:extLst>
      <p:ext uri="{BB962C8B-B14F-4D97-AF65-F5344CB8AC3E}">
        <p14:creationId xmlns:p14="http://schemas.microsoft.com/office/powerpoint/2010/main" val="1773036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36</a:t>
            </a:fld>
            <a:endParaRPr lang="fr-FR"/>
          </a:p>
        </p:txBody>
      </p:sp>
    </p:spTree>
    <p:extLst>
      <p:ext uri="{BB962C8B-B14F-4D97-AF65-F5344CB8AC3E}">
        <p14:creationId xmlns:p14="http://schemas.microsoft.com/office/powerpoint/2010/main" val="3443026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37</a:t>
            </a:fld>
            <a:endParaRPr lang="fr-FR"/>
          </a:p>
        </p:txBody>
      </p:sp>
    </p:spTree>
    <p:extLst>
      <p:ext uri="{BB962C8B-B14F-4D97-AF65-F5344CB8AC3E}">
        <p14:creationId xmlns:p14="http://schemas.microsoft.com/office/powerpoint/2010/main" val="2271235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38</a:t>
            </a:fld>
            <a:endParaRPr lang="fr-FR"/>
          </a:p>
        </p:txBody>
      </p:sp>
    </p:spTree>
    <p:extLst>
      <p:ext uri="{BB962C8B-B14F-4D97-AF65-F5344CB8AC3E}">
        <p14:creationId xmlns:p14="http://schemas.microsoft.com/office/powerpoint/2010/main" val="173196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41</a:t>
            </a:fld>
            <a:endParaRPr lang="fr-FR"/>
          </a:p>
        </p:txBody>
      </p:sp>
    </p:spTree>
    <p:extLst>
      <p:ext uri="{BB962C8B-B14F-4D97-AF65-F5344CB8AC3E}">
        <p14:creationId xmlns:p14="http://schemas.microsoft.com/office/powerpoint/2010/main" val="2693400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4923DDF-BC25-5A4C-9134-266E3C360083}" type="slidenum">
              <a:rPr lang="fr-FR" smtClean="0"/>
              <a:t>42</a:t>
            </a:fld>
            <a:endParaRPr lang="fr-FR"/>
          </a:p>
        </p:txBody>
      </p:sp>
    </p:spTree>
    <p:extLst>
      <p:ext uri="{BB962C8B-B14F-4D97-AF65-F5344CB8AC3E}">
        <p14:creationId xmlns:p14="http://schemas.microsoft.com/office/powerpoint/2010/main" val="1507240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6C22-1B0A-BD8C-5BB6-11B17E3905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68838C-71D7-E57E-4568-EB237445B1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E8EE3D-736F-0409-54D7-1DB531B2D93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5B7DACB-6C24-4D98-0DF6-99EA0C83C2FF}"/>
              </a:ext>
            </a:extLst>
          </p:cNvPr>
          <p:cNvSpPr>
            <a:spLocks noGrp="1"/>
          </p:cNvSpPr>
          <p:nvPr>
            <p:ph type="sldNum" sz="quarter" idx="5"/>
          </p:nvPr>
        </p:nvSpPr>
        <p:spPr/>
        <p:txBody>
          <a:bodyPr/>
          <a:lstStyle/>
          <a:p>
            <a:fld id="{04923DDF-BC25-5A4C-9134-266E3C360083}" type="slidenum">
              <a:rPr lang="fr-FR" smtClean="0"/>
              <a:t>4</a:t>
            </a:fld>
            <a:endParaRPr lang="fr-FR"/>
          </a:p>
        </p:txBody>
      </p:sp>
    </p:spTree>
    <p:extLst>
      <p:ext uri="{BB962C8B-B14F-4D97-AF65-F5344CB8AC3E}">
        <p14:creationId xmlns:p14="http://schemas.microsoft.com/office/powerpoint/2010/main" val="4196287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1819-CFBA-4114-DF25-74716200C5E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2FF4A8-F748-3DD4-75D5-A1598FCF08C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3735CF-90AD-A0E0-B5BF-DB31D8FDB5C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2B6DFA3-B875-D2C2-B837-32EF9DD9F638}"/>
              </a:ext>
            </a:extLst>
          </p:cNvPr>
          <p:cNvSpPr>
            <a:spLocks noGrp="1"/>
          </p:cNvSpPr>
          <p:nvPr>
            <p:ph type="sldNum" sz="quarter" idx="5"/>
          </p:nvPr>
        </p:nvSpPr>
        <p:spPr/>
        <p:txBody>
          <a:bodyPr/>
          <a:lstStyle/>
          <a:p>
            <a:fld id="{04923DDF-BC25-5A4C-9134-266E3C360083}" type="slidenum">
              <a:rPr lang="fr-FR" smtClean="0"/>
              <a:t>43</a:t>
            </a:fld>
            <a:endParaRPr lang="fr-FR"/>
          </a:p>
        </p:txBody>
      </p:sp>
    </p:spTree>
    <p:extLst>
      <p:ext uri="{BB962C8B-B14F-4D97-AF65-F5344CB8AC3E}">
        <p14:creationId xmlns:p14="http://schemas.microsoft.com/office/powerpoint/2010/main" val="3748545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E336-919F-C8AD-C488-EB6B9460ED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893C08-82A9-6513-559F-FF5C286E9D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104A0E-F399-E1E4-FA30-CBA457AEA68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E50E6F6-B04D-EE71-C97F-F84A0A12ED11}"/>
              </a:ext>
            </a:extLst>
          </p:cNvPr>
          <p:cNvSpPr>
            <a:spLocks noGrp="1"/>
          </p:cNvSpPr>
          <p:nvPr>
            <p:ph type="sldNum" sz="quarter" idx="5"/>
          </p:nvPr>
        </p:nvSpPr>
        <p:spPr/>
        <p:txBody>
          <a:bodyPr/>
          <a:lstStyle/>
          <a:p>
            <a:fld id="{04923DDF-BC25-5A4C-9134-266E3C360083}" type="slidenum">
              <a:rPr lang="fr-FR" smtClean="0"/>
              <a:t>44</a:t>
            </a:fld>
            <a:endParaRPr lang="fr-FR"/>
          </a:p>
        </p:txBody>
      </p:sp>
    </p:spTree>
    <p:extLst>
      <p:ext uri="{BB962C8B-B14F-4D97-AF65-F5344CB8AC3E}">
        <p14:creationId xmlns:p14="http://schemas.microsoft.com/office/powerpoint/2010/main" val="293628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61CAD-A59F-A808-0A4D-3FA988FD7B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4BEA4E-FEC7-E4C2-332C-A4CD8A1525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FFCA9C-9365-B638-D0E5-3D73D5427DC3}"/>
              </a:ext>
            </a:extLst>
          </p:cNvPr>
          <p:cNvSpPr>
            <a:spLocks noGrp="1"/>
          </p:cNvSpPr>
          <p:nvPr>
            <p:ph type="body" idx="1"/>
          </p:nvPr>
        </p:nvSpPr>
        <p:spPr/>
        <p:txBody>
          <a:bodyPr/>
          <a:lstStyle/>
          <a:p>
            <a:pPr marL="742950" lvl="1" indent="-285750">
              <a:lnSpc>
                <a:spcPct val="120000"/>
              </a:lnSpc>
              <a:buFontTx/>
              <a:buChar char="-"/>
            </a:pPr>
            <a:r>
              <a:rPr lang="fr-FR" dirty="0"/>
              <a:t>1/ </a:t>
            </a:r>
            <a:r>
              <a:rPr lang="fr-FR" sz="1600" b="1" dirty="0">
                <a:latin typeface="Bahnschrift Light SemiCondensed" panose="020B0502040204020203" pitchFamily="34" charset="0"/>
              </a:rPr>
              <a:t>SI</a:t>
            </a:r>
            <a:r>
              <a:rPr lang="fr-FR" sz="1600" dirty="0">
                <a:latin typeface="Bahnschrift Light SemiCondensed" panose="020B0502040204020203" pitchFamily="34" charset="0"/>
              </a:rPr>
              <a:t> une doctrine (</a:t>
            </a:r>
            <a:r>
              <a:rPr lang="fr-FR" sz="1600" dirty="0" err="1">
                <a:latin typeface="Bahnschrift Light SemiCondensed" panose="020B0502040204020203" pitchFamily="34" charset="0"/>
              </a:rPr>
              <a:t>p.e</a:t>
            </a:r>
            <a:r>
              <a:rPr lang="fr-FR" sz="1600" dirty="0">
                <a:latin typeface="Bahnschrift Light SemiCondensed" panose="020B0502040204020203" pitchFamily="34" charset="0"/>
              </a:rPr>
              <a:t> COOPT’ER) ou charte (Réseau de Fermes partagées) ou pas (Saint Fons) : une orientation en termes des fins en vue, moyens, idéaux, manques, modalités d’actions (</a:t>
            </a:r>
            <a:r>
              <a:rPr lang="fr-FR" sz="1600" dirty="0" err="1">
                <a:latin typeface="Bahnschrift Light SemiCondensed" panose="020B0502040204020203" pitchFamily="34" charset="0"/>
              </a:rPr>
              <a:t>p.e</a:t>
            </a:r>
            <a:r>
              <a:rPr lang="fr-FR" sz="1600" dirty="0">
                <a:latin typeface="Bahnschrift Light SemiCondensed" panose="020B0502040204020203" pitchFamily="34" charset="0"/>
              </a:rPr>
              <a:t>. le passage par le faire d’emblée, le statut des « erreurs », expansion vs clôture, place du diagnostic), ce qu’il y a à concevoir (ECT ?), temporalités, place du travail et du travailler</a:t>
            </a:r>
          </a:p>
          <a:p>
            <a:pPr marL="742950" lvl="1" indent="-285750">
              <a:lnSpc>
                <a:spcPct val="120000"/>
              </a:lnSpc>
              <a:buFontTx/>
              <a:buChar char="-"/>
            </a:pPr>
            <a:r>
              <a:rPr lang="fr-FR" sz="1600" dirty="0">
                <a:latin typeface="Bahnschrift Light SemiCondensed" panose="020B0502040204020203" pitchFamily="34" charset="0"/>
              </a:rPr>
              <a:t>Un risque d’impensés, controverses, désaccords</a:t>
            </a:r>
          </a:p>
          <a:p>
            <a:pPr marL="742950" lvl="1" indent="-285750">
              <a:lnSpc>
                <a:spcPct val="120000"/>
              </a:lnSpc>
              <a:buFontTx/>
              <a:buChar char="-"/>
            </a:pPr>
            <a:r>
              <a:rPr lang="fr-FR" sz="1600" dirty="0">
                <a:latin typeface="Bahnschrift Light SemiCondensed" panose="020B0502040204020203" pitchFamily="34" charset="0"/>
              </a:rPr>
              <a:t>En lien avec agir, valeurs, etc.</a:t>
            </a:r>
          </a:p>
          <a:p>
            <a:endParaRPr lang="fr-FR" dirty="0"/>
          </a:p>
        </p:txBody>
      </p:sp>
      <p:sp>
        <p:nvSpPr>
          <p:cNvPr id="4" name="Espace réservé du numéro de diapositive 3">
            <a:extLst>
              <a:ext uri="{FF2B5EF4-FFF2-40B4-BE49-F238E27FC236}">
                <a16:creationId xmlns:a16="http://schemas.microsoft.com/office/drawing/2014/main" id="{481966BE-43A5-3FF0-4E36-7D5B3F3E1D20}"/>
              </a:ext>
            </a:extLst>
          </p:cNvPr>
          <p:cNvSpPr>
            <a:spLocks noGrp="1"/>
          </p:cNvSpPr>
          <p:nvPr>
            <p:ph type="sldNum" sz="quarter" idx="5"/>
          </p:nvPr>
        </p:nvSpPr>
        <p:spPr/>
        <p:txBody>
          <a:bodyPr/>
          <a:lstStyle/>
          <a:p>
            <a:fld id="{04923DDF-BC25-5A4C-9134-266E3C360083}" type="slidenum">
              <a:rPr lang="fr-FR" smtClean="0"/>
              <a:t>5</a:t>
            </a:fld>
            <a:endParaRPr lang="fr-FR"/>
          </a:p>
        </p:txBody>
      </p:sp>
    </p:spTree>
    <p:extLst>
      <p:ext uri="{BB962C8B-B14F-4D97-AF65-F5344CB8AC3E}">
        <p14:creationId xmlns:p14="http://schemas.microsoft.com/office/powerpoint/2010/main" val="110034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65277-E652-1FC4-4010-86F4BC43F9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27FBCD-8EBF-C56A-A0B6-13E2E6B599C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74C4E2-5F73-7B98-C5DA-DD0AF9B35E05}"/>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D4111A0-AB9B-8296-C0C2-8EAAA28B2B32}"/>
              </a:ext>
            </a:extLst>
          </p:cNvPr>
          <p:cNvSpPr>
            <a:spLocks noGrp="1"/>
          </p:cNvSpPr>
          <p:nvPr>
            <p:ph type="sldNum" sz="quarter" idx="5"/>
          </p:nvPr>
        </p:nvSpPr>
        <p:spPr/>
        <p:txBody>
          <a:bodyPr/>
          <a:lstStyle/>
          <a:p>
            <a:fld id="{04923DDF-BC25-5A4C-9134-266E3C360083}" type="slidenum">
              <a:rPr lang="fr-FR" smtClean="0"/>
              <a:t>6</a:t>
            </a:fld>
            <a:endParaRPr lang="fr-FR"/>
          </a:p>
        </p:txBody>
      </p:sp>
    </p:spTree>
    <p:extLst>
      <p:ext uri="{BB962C8B-B14F-4D97-AF65-F5344CB8AC3E}">
        <p14:creationId xmlns:p14="http://schemas.microsoft.com/office/powerpoint/2010/main" val="250330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36ED9-380C-52AF-0A36-D626CB804A2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ED1F90-163D-6C35-26DC-CD62C114EE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D26EB95-460B-E417-2493-ADC54C6ACB8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DDAB913-9E18-97DC-415D-0DCBAE9F01C7}"/>
              </a:ext>
            </a:extLst>
          </p:cNvPr>
          <p:cNvSpPr>
            <a:spLocks noGrp="1"/>
          </p:cNvSpPr>
          <p:nvPr>
            <p:ph type="sldNum" sz="quarter" idx="5"/>
          </p:nvPr>
        </p:nvSpPr>
        <p:spPr/>
        <p:txBody>
          <a:bodyPr/>
          <a:lstStyle/>
          <a:p>
            <a:fld id="{04923DDF-BC25-5A4C-9134-266E3C360083}" type="slidenum">
              <a:rPr lang="fr-FR" smtClean="0"/>
              <a:t>7</a:t>
            </a:fld>
            <a:endParaRPr lang="fr-FR"/>
          </a:p>
        </p:txBody>
      </p:sp>
    </p:spTree>
    <p:extLst>
      <p:ext uri="{BB962C8B-B14F-4D97-AF65-F5344CB8AC3E}">
        <p14:creationId xmlns:p14="http://schemas.microsoft.com/office/powerpoint/2010/main" val="3034176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BEB4F-FCCF-EE01-6333-5C479CA006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7265B1-3EF9-7117-DD9F-40B1D05359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BF7262-60DB-70FD-F5C0-7AA76839C54B}"/>
              </a:ext>
            </a:extLst>
          </p:cNvPr>
          <p:cNvSpPr>
            <a:spLocks noGrp="1"/>
          </p:cNvSpPr>
          <p:nvPr>
            <p:ph type="body" idx="1"/>
          </p:nvPr>
        </p:nvSpPr>
        <p:spPr/>
        <p:txBody>
          <a:bodyPr/>
          <a:lstStyle/>
          <a:p>
            <a:r>
              <a:rPr lang="fr-FR" dirty="0"/>
              <a:t>Paul Valéry et Gaston Berger – que doit-on vouloir ? Que veut-on et que faut-il vouloir ?</a:t>
            </a:r>
          </a:p>
        </p:txBody>
      </p:sp>
      <p:sp>
        <p:nvSpPr>
          <p:cNvPr id="4" name="Espace réservé du numéro de diapositive 3">
            <a:extLst>
              <a:ext uri="{FF2B5EF4-FFF2-40B4-BE49-F238E27FC236}">
                <a16:creationId xmlns:a16="http://schemas.microsoft.com/office/drawing/2014/main" id="{92F1D60A-71C7-88D2-0291-D3F20DF0003F}"/>
              </a:ext>
            </a:extLst>
          </p:cNvPr>
          <p:cNvSpPr>
            <a:spLocks noGrp="1"/>
          </p:cNvSpPr>
          <p:nvPr>
            <p:ph type="sldNum" sz="quarter" idx="5"/>
          </p:nvPr>
        </p:nvSpPr>
        <p:spPr/>
        <p:txBody>
          <a:bodyPr/>
          <a:lstStyle/>
          <a:p>
            <a:fld id="{04923DDF-BC25-5A4C-9134-266E3C360083}" type="slidenum">
              <a:rPr lang="fr-FR" smtClean="0"/>
              <a:t>8</a:t>
            </a:fld>
            <a:endParaRPr lang="fr-FR"/>
          </a:p>
        </p:txBody>
      </p:sp>
    </p:spTree>
    <p:extLst>
      <p:ext uri="{BB962C8B-B14F-4D97-AF65-F5344CB8AC3E}">
        <p14:creationId xmlns:p14="http://schemas.microsoft.com/office/powerpoint/2010/main" val="1728737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257FC-75A8-1C9A-3949-FA714540008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AF6DAE-25E6-5332-A07B-632565B0D5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CD4C2D-7975-53B2-E3F7-FE1F5468DC79}"/>
              </a:ext>
            </a:extLst>
          </p:cNvPr>
          <p:cNvSpPr>
            <a:spLocks noGrp="1"/>
          </p:cNvSpPr>
          <p:nvPr>
            <p:ph type="body" idx="1"/>
          </p:nvPr>
        </p:nvSpPr>
        <p:spPr/>
        <p:txBody>
          <a:bodyPr/>
          <a:lstStyle/>
          <a:p>
            <a:r>
              <a:rPr lang="fr-FR" dirty="0"/>
              <a:t>Paul Valéry et Gaston Berger – que doit-on vouloir ?</a:t>
            </a:r>
          </a:p>
        </p:txBody>
      </p:sp>
      <p:sp>
        <p:nvSpPr>
          <p:cNvPr id="4" name="Espace réservé du numéro de diapositive 3">
            <a:extLst>
              <a:ext uri="{FF2B5EF4-FFF2-40B4-BE49-F238E27FC236}">
                <a16:creationId xmlns:a16="http://schemas.microsoft.com/office/drawing/2014/main" id="{D612A597-C52F-0F3A-0312-1B3851B1A241}"/>
              </a:ext>
            </a:extLst>
          </p:cNvPr>
          <p:cNvSpPr>
            <a:spLocks noGrp="1"/>
          </p:cNvSpPr>
          <p:nvPr>
            <p:ph type="sldNum" sz="quarter" idx="5"/>
          </p:nvPr>
        </p:nvSpPr>
        <p:spPr/>
        <p:txBody>
          <a:bodyPr/>
          <a:lstStyle/>
          <a:p>
            <a:fld id="{04923DDF-BC25-5A4C-9134-266E3C360083}" type="slidenum">
              <a:rPr lang="fr-FR" smtClean="0"/>
              <a:t>9</a:t>
            </a:fld>
            <a:endParaRPr lang="fr-FR"/>
          </a:p>
        </p:txBody>
      </p:sp>
    </p:spTree>
    <p:extLst>
      <p:ext uri="{BB962C8B-B14F-4D97-AF65-F5344CB8AC3E}">
        <p14:creationId xmlns:p14="http://schemas.microsoft.com/office/powerpoint/2010/main" val="2911896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3292448" y="2281783"/>
            <a:ext cx="7343853" cy="1814729"/>
          </a:xfrm>
          <a:prstGeom prst="rect">
            <a:avLst/>
          </a:prstGeom>
        </p:spPr>
        <p:txBody>
          <a:bodyPr/>
          <a:lstStyle/>
          <a:p>
            <a:r>
              <a:rPr lang="fr-FR" dirty="0"/>
              <a:t>Gros titre</a:t>
            </a: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783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B452B654-5BCE-5547-91CD-7A68F08F54CD}" type="slidenum">
              <a:rPr lang="fr-FR" smtClean="0"/>
              <a:t>‹N°›</a:t>
            </a:fld>
            <a:endParaRPr lang="fr-FR" dirty="0"/>
          </a:p>
        </p:txBody>
      </p:sp>
    </p:spTree>
    <p:extLst>
      <p:ext uri="{BB962C8B-B14F-4D97-AF65-F5344CB8AC3E}">
        <p14:creationId xmlns:p14="http://schemas.microsoft.com/office/powerpoint/2010/main" val="1375604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B452B654-5BCE-5547-91CD-7A68F08F54CD}" type="slidenum">
              <a:rPr lang="fr-FR" smtClean="0"/>
              <a:t>‹N°›</a:t>
            </a:fld>
            <a:endParaRPr lang="fr-FR" dirty="0"/>
          </a:p>
        </p:txBody>
      </p:sp>
    </p:spTree>
    <p:extLst>
      <p:ext uri="{BB962C8B-B14F-4D97-AF65-F5344CB8AC3E}">
        <p14:creationId xmlns:p14="http://schemas.microsoft.com/office/powerpoint/2010/main" val="2129438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34">
              <a:srgbClr val="EA8038"/>
            </a:gs>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5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40.png"/><Relationship Id="rId18" Type="http://schemas.openxmlformats.org/officeDocument/2006/relationships/image" Target="../media/image27.svg"/><Relationship Id="rId3" Type="http://schemas.openxmlformats.org/officeDocument/2006/relationships/image" Target="../media/image22.png"/><Relationship Id="rId21" Type="http://schemas.openxmlformats.org/officeDocument/2006/relationships/image" Target="../media/image44.png"/><Relationship Id="rId7" Type="http://schemas.openxmlformats.org/officeDocument/2006/relationships/image" Target="../media/image24.png"/><Relationship Id="rId12" Type="http://schemas.openxmlformats.org/officeDocument/2006/relationships/image" Target="../media/image39.svg"/><Relationship Id="rId17" Type="http://schemas.openxmlformats.org/officeDocument/2006/relationships/image" Target="../media/image26.png"/><Relationship Id="rId2" Type="http://schemas.openxmlformats.org/officeDocument/2006/relationships/image" Target="../media/image10.png"/><Relationship Id="rId16" Type="http://schemas.openxmlformats.org/officeDocument/2006/relationships/image" Target="../media/image43.svg"/><Relationship Id="rId20"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38.png"/><Relationship Id="rId24" Type="http://schemas.openxmlformats.org/officeDocument/2006/relationships/image" Target="../media/image47.svg"/><Relationship Id="rId5" Type="http://schemas.openxmlformats.org/officeDocument/2006/relationships/image" Target="../media/image34.png"/><Relationship Id="rId15" Type="http://schemas.openxmlformats.org/officeDocument/2006/relationships/image" Target="../media/image42.png"/><Relationship Id="rId23" Type="http://schemas.openxmlformats.org/officeDocument/2006/relationships/image" Target="../media/image46.png"/><Relationship Id="rId10" Type="http://schemas.openxmlformats.org/officeDocument/2006/relationships/image" Target="../media/image37.svg"/><Relationship Id="rId19"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5.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svg"/><Relationship Id="rId5" Type="http://schemas.openxmlformats.org/officeDocument/2006/relationships/image" Target="../media/image51.sv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39.svg"/></Relationships>
</file>

<file path=ppt/slides/_rels/slide4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6.png"/><Relationship Id="rId18" Type="http://schemas.openxmlformats.org/officeDocument/2006/relationships/image" Target="../media/image41.svg"/><Relationship Id="rId3" Type="http://schemas.openxmlformats.org/officeDocument/2006/relationships/image" Target="../media/image46.png"/><Relationship Id="rId7" Type="http://schemas.openxmlformats.org/officeDocument/2006/relationships/image" Target="../media/image24.png"/><Relationship Id="rId12" Type="http://schemas.openxmlformats.org/officeDocument/2006/relationships/image" Target="../media/image39.svg"/><Relationship Id="rId17" Type="http://schemas.openxmlformats.org/officeDocument/2006/relationships/image" Target="../media/image40.png"/><Relationship Id="rId2" Type="http://schemas.openxmlformats.org/officeDocument/2006/relationships/notesSlide" Target="../notesSlides/notesSlide38.xml"/><Relationship Id="rId16" Type="http://schemas.openxmlformats.org/officeDocument/2006/relationships/image" Target="../media/image29.sv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38.png"/><Relationship Id="rId5" Type="http://schemas.openxmlformats.org/officeDocument/2006/relationships/image" Target="../media/image22.png"/><Relationship Id="rId15" Type="http://schemas.openxmlformats.org/officeDocument/2006/relationships/image" Target="../media/image28.png"/><Relationship Id="rId10" Type="http://schemas.openxmlformats.org/officeDocument/2006/relationships/image" Target="../media/image37.svg"/><Relationship Id="rId4" Type="http://schemas.openxmlformats.org/officeDocument/2006/relationships/image" Target="../media/image47.svg"/><Relationship Id="rId9" Type="http://schemas.openxmlformats.org/officeDocument/2006/relationships/image" Target="../media/image36.png"/><Relationship Id="rId14" Type="http://schemas.openxmlformats.org/officeDocument/2006/relationships/image" Target="../media/image27.sv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7.sv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7.svg"/><Relationship Id="rId7" Type="http://schemas.openxmlformats.org/officeDocument/2006/relationships/image" Target="../media/image39.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56.png"/><Relationship Id="rId9"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034">
              <a:srgbClr val="EA8038"/>
            </a:gs>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C9C8DA9-9462-0F4C-8084-B97414E0B983}"/>
              </a:ext>
            </a:extLst>
          </p:cNvPr>
          <p:cNvSpPr/>
          <p:nvPr/>
        </p:nvSpPr>
        <p:spPr>
          <a:xfrm>
            <a:off x="3642610" y="1307939"/>
            <a:ext cx="7922428" cy="3784922"/>
          </a:xfrm>
          <a:prstGeom prst="rect">
            <a:avLst/>
          </a:prstGeom>
          <a:gradFill flip="none" rotWithShape="1">
            <a:gsLst>
              <a:gs pos="100000">
                <a:schemeClr val="bg1"/>
              </a:gs>
              <a:gs pos="0">
                <a:srgbClr val="F8F5F6"/>
              </a:gs>
              <a:gs pos="100000">
                <a:schemeClr val="accent2">
                  <a:lumMod val="45000"/>
                  <a:lumOff val="55000"/>
                </a:schemeClr>
              </a:gs>
              <a:gs pos="100000">
                <a:schemeClr val="accent2">
                  <a:lumMod val="45000"/>
                  <a:lumOff val="55000"/>
                </a:schemeClr>
              </a:gs>
              <a:gs pos="77000">
                <a:schemeClr val="bg1"/>
              </a:gs>
            </a:gsLst>
            <a:lin ang="0" scaled="1"/>
            <a:tileRect/>
          </a:gradFill>
          <a:ln>
            <a:noFill/>
          </a:ln>
          <a:effectLst>
            <a:glow>
              <a:schemeClr val="accent1">
                <a:alpha val="40000"/>
              </a:schemeClr>
            </a:glow>
          </a:effectLst>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fr-FR" dirty="0"/>
          </a:p>
        </p:txBody>
      </p:sp>
      <p:sp>
        <p:nvSpPr>
          <p:cNvPr id="2" name="ZoneTexte 1"/>
          <p:cNvSpPr txBox="1"/>
          <p:nvPr/>
        </p:nvSpPr>
        <p:spPr>
          <a:xfrm>
            <a:off x="3259220" y="2375671"/>
            <a:ext cx="8202246" cy="18158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nchor="ctr">
            <a:spAutoFit/>
          </a:bodyPr>
          <a:lstStyle/>
          <a:p>
            <a:pPr algn="r"/>
            <a:r>
              <a:rPr lang="fr-FR" sz="4000" b="1" dirty="0">
                <a:solidFill>
                  <a:schemeClr val="tx1"/>
                </a:solidFill>
                <a:latin typeface="Palatino" pitchFamily="2" charset="77"/>
                <a:ea typeface="Palatino" pitchFamily="2" charset="77"/>
                <a:cs typeface="Trebuchet MS" charset="0"/>
              </a:rPr>
              <a:t>Emergence du projet</a:t>
            </a:r>
          </a:p>
          <a:p>
            <a:pPr algn="r"/>
            <a:endParaRPr lang="fr-FR" sz="3600" b="1" dirty="0">
              <a:solidFill>
                <a:schemeClr val="tx1"/>
              </a:solidFill>
              <a:latin typeface="Palatino" pitchFamily="2" charset="77"/>
              <a:ea typeface="Palatino" pitchFamily="2" charset="77"/>
              <a:cs typeface="Trebuchet MS" charset="0"/>
            </a:endParaRPr>
          </a:p>
          <a:p>
            <a:pPr algn="r"/>
            <a:r>
              <a:rPr lang="fr-FR" i="1" dirty="0">
                <a:solidFill>
                  <a:schemeClr val="tx1"/>
                </a:solidFill>
                <a:latin typeface="Palatino" pitchFamily="2" charset="77"/>
                <a:ea typeface="Palatino" pitchFamily="2" charset="77"/>
                <a:cs typeface="Trebuchet MS" charset="0"/>
              </a:rPr>
              <a:t>Valérie </a:t>
            </a:r>
            <a:r>
              <a:rPr lang="fr-FR" i="1" dirty="0" err="1">
                <a:solidFill>
                  <a:schemeClr val="tx1"/>
                </a:solidFill>
                <a:latin typeface="Palatino" pitchFamily="2" charset="77"/>
                <a:ea typeface="Palatino" pitchFamily="2" charset="77"/>
                <a:cs typeface="Trebuchet MS" charset="0"/>
              </a:rPr>
              <a:t>Pueyo</a:t>
            </a:r>
            <a:endParaRPr lang="fr-FR" i="1" dirty="0">
              <a:solidFill>
                <a:schemeClr val="tx1"/>
              </a:solidFill>
              <a:latin typeface="Palatino" pitchFamily="2" charset="77"/>
              <a:ea typeface="Palatino" pitchFamily="2" charset="77"/>
              <a:cs typeface="Trebuchet MS" charset="0"/>
            </a:endParaRPr>
          </a:p>
          <a:p>
            <a:pPr algn="r"/>
            <a:r>
              <a:rPr lang="fr-FR" i="1" dirty="0">
                <a:solidFill>
                  <a:schemeClr val="tx1"/>
                </a:solidFill>
                <a:latin typeface="Palatino" pitchFamily="2" charset="77"/>
                <a:ea typeface="Palatino" pitchFamily="2" charset="77"/>
                <a:cs typeface="Trebuchet MS" charset="0"/>
              </a:rPr>
              <a:t>RAPTES, 14 novembre 2025</a:t>
            </a:r>
          </a:p>
        </p:txBody>
      </p:sp>
      <p:cxnSp>
        <p:nvCxnSpPr>
          <p:cNvPr id="26" name="Connecteur droit 25">
            <a:extLst>
              <a:ext uri="{FF2B5EF4-FFF2-40B4-BE49-F238E27FC236}">
                <a16:creationId xmlns:a16="http://schemas.microsoft.com/office/drawing/2014/main" id="{AC05F0D7-E74D-5C46-8678-233BDC49E153}"/>
              </a:ext>
            </a:extLst>
          </p:cNvPr>
          <p:cNvCxnSpPr>
            <a:cxnSpLocks/>
          </p:cNvCxnSpPr>
          <p:nvPr/>
        </p:nvCxnSpPr>
        <p:spPr>
          <a:xfrm>
            <a:off x="4120587" y="1226916"/>
            <a:ext cx="7821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CCDA80C7-BA23-D944-A95E-47381B972414}"/>
              </a:ext>
            </a:extLst>
          </p:cNvPr>
          <p:cNvCxnSpPr>
            <a:cxnSpLocks/>
          </p:cNvCxnSpPr>
          <p:nvPr/>
        </p:nvCxnSpPr>
        <p:spPr>
          <a:xfrm flipV="1">
            <a:off x="11565038" y="862994"/>
            <a:ext cx="1" cy="42298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16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A394-3029-9885-E93F-301F384782B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6AD24D35-CD36-EA61-F3D6-B3F0ED73CDE7}"/>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Prospective du travail : des étapes et des pas</a:t>
            </a:r>
          </a:p>
        </p:txBody>
      </p:sp>
      <p:sp>
        <p:nvSpPr>
          <p:cNvPr id="2" name="Rectangle : coins arrondis 1">
            <a:extLst>
              <a:ext uri="{FF2B5EF4-FFF2-40B4-BE49-F238E27FC236}">
                <a16:creationId xmlns:a16="http://schemas.microsoft.com/office/drawing/2014/main" id="{4E0993FA-F59E-2736-09FA-9D67E6AB8CE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6AF93EA5-ECF8-D4D5-2477-6E47BC7BDC4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8" name="Rectangle : coins arrondis 7">
            <a:extLst>
              <a:ext uri="{FF2B5EF4-FFF2-40B4-BE49-F238E27FC236}">
                <a16:creationId xmlns:a16="http://schemas.microsoft.com/office/drawing/2014/main" id="{3BF9AB51-5443-90D9-BD5B-236FF9EDACB8}"/>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5A07E0D9-4C58-3405-9F9F-4624324201CE}"/>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1" name="Rectangle : coins arrondis 10">
            <a:extLst>
              <a:ext uri="{FF2B5EF4-FFF2-40B4-BE49-F238E27FC236}">
                <a16:creationId xmlns:a16="http://schemas.microsoft.com/office/drawing/2014/main" id="{0C750F00-C7FF-9912-E2F9-D6E3991BFB50}"/>
              </a:ext>
            </a:extLst>
          </p:cNvPr>
          <p:cNvSpPr/>
          <p:nvPr/>
        </p:nvSpPr>
        <p:spPr>
          <a:xfrm>
            <a:off x="795130" y="4852193"/>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Passer du souhait à une volonté praticable</a:t>
            </a:r>
          </a:p>
        </p:txBody>
      </p:sp>
      <p:sp>
        <p:nvSpPr>
          <p:cNvPr id="12" name="Rectangle : coins arrondis 11">
            <a:extLst>
              <a:ext uri="{FF2B5EF4-FFF2-40B4-BE49-F238E27FC236}">
                <a16:creationId xmlns:a16="http://schemas.microsoft.com/office/drawing/2014/main" id="{7DA2D408-AA8C-D36A-7BEE-7833F2776E7C}"/>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13" name="Rectangle : coins arrondis 12">
            <a:extLst>
              <a:ext uri="{FF2B5EF4-FFF2-40B4-BE49-F238E27FC236}">
                <a16:creationId xmlns:a16="http://schemas.microsoft.com/office/drawing/2014/main" id="{791CFBCC-E3D5-EBA7-7944-14E6AA7EA220}"/>
              </a:ext>
            </a:extLst>
          </p:cNvPr>
          <p:cNvSpPr/>
          <p:nvPr/>
        </p:nvSpPr>
        <p:spPr>
          <a:xfrm>
            <a:off x="7500730" y="1089639"/>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Conception </a:t>
            </a:r>
          </a:p>
          <a:p>
            <a:pPr algn="ctr"/>
            <a:r>
              <a:rPr lang="fr-FR" dirty="0"/>
              <a:t>d’un contrat de base</a:t>
            </a:r>
          </a:p>
        </p:txBody>
      </p:sp>
      <p:pic>
        <p:nvPicPr>
          <p:cNvPr id="14" name="Graphique 13" descr="Réussite du groupe">
            <a:extLst>
              <a:ext uri="{FF2B5EF4-FFF2-40B4-BE49-F238E27FC236}">
                <a16:creationId xmlns:a16="http://schemas.microsoft.com/office/drawing/2014/main" id="{A79B9503-76AA-ED60-F6F0-B6855A0A9B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049" y="6224697"/>
            <a:ext cx="711125" cy="711125"/>
          </a:xfrm>
          <a:prstGeom prst="rect">
            <a:avLst/>
          </a:prstGeom>
        </p:spPr>
      </p:pic>
      <p:pic>
        <p:nvPicPr>
          <p:cNvPr id="15" name="Graphique 14" descr="Homme">
            <a:extLst>
              <a:ext uri="{FF2B5EF4-FFF2-40B4-BE49-F238E27FC236}">
                <a16:creationId xmlns:a16="http://schemas.microsoft.com/office/drawing/2014/main" id="{078ED78F-D734-246D-C58D-72FBE5D3A6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8158" y="5560080"/>
            <a:ext cx="603925" cy="603925"/>
          </a:xfrm>
          <a:prstGeom prst="rect">
            <a:avLst/>
          </a:prstGeom>
        </p:spPr>
      </p:pic>
      <p:pic>
        <p:nvPicPr>
          <p:cNvPr id="16" name="Graphique 15" descr="Danser">
            <a:extLst>
              <a:ext uri="{FF2B5EF4-FFF2-40B4-BE49-F238E27FC236}">
                <a16:creationId xmlns:a16="http://schemas.microsoft.com/office/drawing/2014/main" id="{63477A4A-F752-110D-B8D3-30FAE1E7CE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2668" y="5519008"/>
            <a:ext cx="777253" cy="777253"/>
          </a:xfrm>
          <a:prstGeom prst="rect">
            <a:avLst/>
          </a:prstGeom>
        </p:spPr>
      </p:pic>
      <p:pic>
        <p:nvPicPr>
          <p:cNvPr id="17" name="Graphique 16" descr="Point d’interrogation">
            <a:extLst>
              <a:ext uri="{FF2B5EF4-FFF2-40B4-BE49-F238E27FC236}">
                <a16:creationId xmlns:a16="http://schemas.microsoft.com/office/drawing/2014/main" id="{9526E869-4B17-61D3-0E75-8130C241EF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7107" y="6082017"/>
            <a:ext cx="418205" cy="418205"/>
          </a:xfrm>
          <a:prstGeom prst="rect">
            <a:avLst/>
          </a:prstGeom>
        </p:spPr>
      </p:pic>
      <p:pic>
        <p:nvPicPr>
          <p:cNvPr id="27" name="Image 26" descr="Vététistes descendant la piste du sommet">
            <a:extLst>
              <a:ext uri="{FF2B5EF4-FFF2-40B4-BE49-F238E27FC236}">
                <a16:creationId xmlns:a16="http://schemas.microsoft.com/office/drawing/2014/main" id="{A56A8135-BA6D-9F56-24A1-512B7A3C88A6}"/>
              </a:ext>
            </a:extLst>
          </p:cNvPr>
          <p:cNvPicPr>
            <a:picLocks noChangeAspect="1"/>
          </p:cNvPicPr>
          <p:nvPr/>
        </p:nvPicPr>
        <p:blipFill>
          <a:blip r:embed="rId11">
            <a:duotone>
              <a:prstClr val="black"/>
              <a:schemeClr val="tx2">
                <a:tint val="45000"/>
                <a:satMod val="400000"/>
              </a:schemeClr>
            </a:duotone>
          </a:blip>
          <a:stretch>
            <a:fillRect/>
          </a:stretch>
        </p:blipFill>
        <p:spPr>
          <a:xfrm>
            <a:off x="5457856" y="4435615"/>
            <a:ext cx="2236115" cy="1484920"/>
          </a:xfrm>
          <a:prstGeom prst="rect">
            <a:avLst/>
          </a:prstGeom>
        </p:spPr>
      </p:pic>
      <p:pic>
        <p:nvPicPr>
          <p:cNvPr id="29" name="Image 28" descr="Homme sur un VTT sur un sentier de montagne accidenté">
            <a:extLst>
              <a:ext uri="{FF2B5EF4-FFF2-40B4-BE49-F238E27FC236}">
                <a16:creationId xmlns:a16="http://schemas.microsoft.com/office/drawing/2014/main" id="{5439DFEF-5004-F1EA-3E6E-16E2D563A602}"/>
              </a:ext>
            </a:extLst>
          </p:cNvPr>
          <p:cNvPicPr>
            <a:picLocks noChangeAspect="1"/>
          </p:cNvPicPr>
          <p:nvPr/>
        </p:nvPicPr>
        <p:blipFill>
          <a:blip r:embed="rId12"/>
          <a:stretch>
            <a:fillRect/>
          </a:stretch>
        </p:blipFill>
        <p:spPr>
          <a:xfrm>
            <a:off x="9455385" y="5086346"/>
            <a:ext cx="2046043" cy="1364029"/>
          </a:xfrm>
          <a:prstGeom prst="rect">
            <a:avLst/>
          </a:prstGeom>
        </p:spPr>
      </p:pic>
    </p:spTree>
    <p:extLst>
      <p:ext uri="{BB962C8B-B14F-4D97-AF65-F5344CB8AC3E}">
        <p14:creationId xmlns:p14="http://schemas.microsoft.com/office/powerpoint/2010/main" val="388301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F14FC-081D-A099-EE0D-22E73DAD59C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774A8587-D76B-30D1-A733-205989E9726E}"/>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1- 1</a:t>
            </a:r>
            <a:r>
              <a:rPr lang="fr-FR" sz="4000" b="1" baseline="30000" dirty="0">
                <a:latin typeface="Palatino" pitchFamily="2" charset="77"/>
                <a:ea typeface="Palatino" pitchFamily="2" charset="77"/>
                <a:cs typeface="Trebuchet MS" charset="0"/>
              </a:rPr>
              <a:t>er</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18074FD1-D659-0CB8-F19E-8450CDBA08B3}"/>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0C95F41F-ACD1-75DA-B8CD-DD54934A67A7}"/>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4" name="ZoneTexte 3">
            <a:extLst>
              <a:ext uri="{FF2B5EF4-FFF2-40B4-BE49-F238E27FC236}">
                <a16:creationId xmlns:a16="http://schemas.microsoft.com/office/drawing/2014/main" id="{22227C55-1441-7B12-B97D-5DA735AA95CC}"/>
              </a:ext>
            </a:extLst>
          </p:cNvPr>
          <p:cNvSpPr txBox="1"/>
          <p:nvPr/>
        </p:nvSpPr>
        <p:spPr>
          <a:xfrm>
            <a:off x="4239751" y="1139687"/>
            <a:ext cx="7474778" cy="5509200"/>
          </a:xfrm>
          <a:prstGeom prst="rect">
            <a:avLst/>
          </a:prstGeom>
          <a:noFill/>
        </p:spPr>
        <p:txBody>
          <a:bodyPr wrap="square" rtlCol="0">
            <a:spAutoFit/>
          </a:bodyPr>
          <a:lstStyle/>
          <a:p>
            <a:r>
              <a:rPr lang="fr-FR" sz="1600" u="sng" dirty="0">
                <a:latin typeface="Bahnschrift Light SemiCondensed" panose="020B0502040204020203" pitchFamily="34" charset="0"/>
              </a:rPr>
              <a:t>Objectif de ce pas</a:t>
            </a:r>
          </a:p>
          <a:p>
            <a:pPr algn="ctr"/>
            <a:r>
              <a:rPr lang="fr-FR" sz="1600" dirty="0">
                <a:latin typeface="Bahnschrift Light SemiCondensed" panose="020B0502040204020203" pitchFamily="34" charset="0"/>
              </a:rPr>
              <a:t> Permettre au public /</a:t>
            </a:r>
            <a:r>
              <a:rPr lang="fr-FR" sz="1600" dirty="0" err="1">
                <a:latin typeface="Bahnschrift Light SemiCondensed" panose="020B0502040204020203" pitchFamily="34" charset="0"/>
              </a:rPr>
              <a:t>re-constituer</a:t>
            </a:r>
            <a:r>
              <a:rPr lang="fr-FR" sz="1600" dirty="0">
                <a:latin typeface="Bahnschrift Light SemiCondensed" panose="020B0502040204020203" pitchFamily="34" charset="0"/>
              </a:rPr>
              <a:t> le public (autour de)</a:t>
            </a:r>
          </a:p>
          <a:p>
            <a:pPr marL="285750" indent="-285750">
              <a:buFontTx/>
              <a:buChar char="-"/>
            </a:pPr>
            <a:r>
              <a:rPr lang="fr-FR" sz="1600" dirty="0">
                <a:solidFill>
                  <a:srgbClr val="C00000"/>
                </a:solidFill>
                <a:latin typeface="Bahnschrift Light SemiCondensed" panose="020B0502040204020203" pitchFamily="34" charset="0"/>
              </a:rPr>
              <a:t>De dire </a:t>
            </a:r>
            <a:r>
              <a:rPr lang="fr-FR" sz="1600" dirty="0">
                <a:latin typeface="Bahnschrift Light SemiCondensed" panose="020B0502040204020203" pitchFamily="34" charset="0"/>
              </a:rPr>
              <a:t>ce qui ne va pas pas ou plus dans la société, les alertes, les préoccupations, les manques, les défis, les conséquences que l’on veut affronter et résoudre</a:t>
            </a:r>
          </a:p>
          <a:p>
            <a:pPr marL="285750" indent="-285750">
              <a:buFontTx/>
              <a:buChar char="-"/>
            </a:pPr>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dans sa pluralité- de dire</a:t>
            </a:r>
          </a:p>
          <a:p>
            <a:r>
              <a:rPr lang="fr-FR" sz="1600" dirty="0">
                <a:latin typeface="Bahnschrift Light SemiCondensed" panose="020B0502040204020203" pitchFamily="34" charset="0"/>
              </a:rPr>
              <a:t>	- les objets qu’il veut » traiter »</a:t>
            </a:r>
          </a:p>
          <a:p>
            <a:r>
              <a:rPr lang="fr-FR" sz="1600" dirty="0">
                <a:latin typeface="Bahnschrift Light SemiCondensed" panose="020B0502040204020203" pitchFamily="34" charset="0"/>
              </a:rPr>
              <a:t>	- sur lesquels il pense devoir et pouvoir se positionner, avancer</a:t>
            </a:r>
          </a:p>
          <a:p>
            <a:r>
              <a:rPr lang="fr-FR" sz="1600" dirty="0">
                <a:latin typeface="Bahnschrift Light SemiCondensed" panose="020B0502040204020203" pitchFamily="34" charset="0"/>
              </a:rPr>
              <a:t>	- les choses qui valent</a:t>
            </a:r>
          </a:p>
          <a:p>
            <a:r>
              <a:rPr lang="fr-FR" sz="1600" dirty="0">
                <a:latin typeface="Bahnschrift Light SemiCondensed" panose="020B0502040204020203" pitchFamily="34" charset="0"/>
              </a:rPr>
              <a:t>	- ce qui manque pour y parvenir.</a:t>
            </a:r>
          </a:p>
          <a:p>
            <a:endParaRPr lang="fr-FR" sz="1600" dirty="0">
              <a:latin typeface="Bahnschrift Light SemiCondensed" panose="020B0502040204020203" pitchFamily="34" charset="0"/>
            </a:endParaRPr>
          </a:p>
          <a:p>
            <a:pPr algn="ctr"/>
            <a:r>
              <a:rPr lang="fr-FR" sz="1600" dirty="0">
                <a:latin typeface="Bahnschrift Light SemiCondensed" panose="020B0502040204020203" pitchFamily="34" charset="0"/>
              </a:rPr>
              <a:t>Pour l’ergonome, tout particulièrement</a:t>
            </a:r>
          </a:p>
          <a:p>
            <a:r>
              <a:rPr lang="fr-FR" sz="1600" dirty="0">
                <a:latin typeface="Bahnschrift Light SemiCondensed" panose="020B0502040204020203" pitchFamily="34" charset="0"/>
              </a:rPr>
              <a:t>- </a:t>
            </a:r>
            <a:r>
              <a:rPr lang="fr-FR" sz="1600" dirty="0">
                <a:solidFill>
                  <a:schemeClr val="accent1"/>
                </a:solidFill>
                <a:latin typeface="Bahnschrift Light SemiCondensed" panose="020B0502040204020203" pitchFamily="34" charset="0"/>
              </a:rPr>
              <a:t>Tenir la question du travail et de ses transitions </a:t>
            </a:r>
            <a:r>
              <a:rPr lang="fr-FR" sz="1600" dirty="0">
                <a:latin typeface="Bahnschrift Light SemiCondensed" panose="020B0502040204020203" pitchFamily="34" charset="0"/>
              </a:rPr>
              <a:t>: verrou et perspective, des coexistences potentielles, ce qui fait que le travail et l’activité ne permettent pas en l’état d’instruire ces alertes etc. et d’agir pour relever les défis signifiants de leurs points de vue).</a:t>
            </a:r>
          </a:p>
          <a:p>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ATTENTION Foisonnement MAIS</a:t>
            </a:r>
          </a:p>
          <a:p>
            <a:pPr marL="742950" lvl="1" indent="-285750">
              <a:buFontTx/>
              <a:buChar char="-"/>
            </a:pPr>
            <a:r>
              <a:rPr lang="fr-FR" sz="1600" dirty="0">
                <a:latin typeface="Bahnschrift Light SemiCondensed" panose="020B0502040204020203" pitchFamily="34" charset="0"/>
              </a:rPr>
              <a:t>poser les choses</a:t>
            </a:r>
          </a:p>
          <a:p>
            <a:pPr marL="742950" lvl="1" indent="-285750">
              <a:buFontTx/>
              <a:buChar char="-"/>
            </a:pPr>
            <a:r>
              <a:rPr lang="fr-FR" sz="1600" dirty="0">
                <a:latin typeface="Bahnschrift Light SemiCondensed" panose="020B0502040204020203" pitchFamily="34" charset="0"/>
              </a:rPr>
              <a:t>ne pas </a:t>
            </a:r>
            <a:r>
              <a:rPr lang="fr-FR" sz="1600" dirty="0">
                <a:solidFill>
                  <a:srgbClr val="C00000"/>
                </a:solidFill>
                <a:latin typeface="Bahnschrift Light SemiCondensed" panose="020B0502040204020203" pitchFamily="34" charset="0"/>
              </a:rPr>
              <a:t>déjà</a:t>
            </a:r>
            <a:r>
              <a:rPr lang="fr-FR" sz="1600" dirty="0">
                <a:latin typeface="Bahnschrift Light SemiCondensed" panose="020B0502040204020203" pitchFamily="34" charset="0"/>
              </a:rPr>
              <a:t> trier, ne pas choisir</a:t>
            </a:r>
          </a:p>
          <a:p>
            <a:endParaRPr lang="fr-FR" sz="1600" dirty="0">
              <a:latin typeface="Bahnschrift Light SemiCondensed" panose="020B0502040204020203" pitchFamily="34" charset="0"/>
            </a:endParaRPr>
          </a:p>
          <a:p>
            <a:endParaRPr lang="fr-FR" sz="1600" dirty="0">
              <a:solidFill>
                <a:srgbClr val="000000"/>
              </a:solidFill>
              <a:latin typeface="Bahnschrift Light SemiCondensed" panose="020B0502040204020203" pitchFamily="34" charset="0"/>
              <a:ea typeface="Times New Roman" panose="02020603050405020304" pitchFamily="18" charset="0"/>
            </a:endParaRPr>
          </a:p>
          <a:p>
            <a:endParaRPr lang="fr-FR" sz="1600" dirty="0">
              <a:latin typeface="Bahnschrift Light SemiCondensed" panose="020B0502040204020203" pitchFamily="34" charset="0"/>
            </a:endParaRPr>
          </a:p>
        </p:txBody>
      </p:sp>
      <p:sp>
        <p:nvSpPr>
          <p:cNvPr id="6" name="Rectangle : coins arrondis 5">
            <a:extLst>
              <a:ext uri="{FF2B5EF4-FFF2-40B4-BE49-F238E27FC236}">
                <a16:creationId xmlns:a16="http://schemas.microsoft.com/office/drawing/2014/main" id="{F243BADE-9250-C4C3-5743-CF5140B5020F}"/>
              </a:ext>
            </a:extLst>
          </p:cNvPr>
          <p:cNvSpPr/>
          <p:nvPr/>
        </p:nvSpPr>
        <p:spPr>
          <a:xfrm>
            <a:off x="893762" y="3091702"/>
            <a:ext cx="2751137" cy="1935132"/>
          </a:xfrm>
          <a:prstGeom prst="roundRect">
            <a:avLst>
              <a:gd name="adj" fmla="val 14521"/>
            </a:avLst>
          </a:prstGeom>
          <a:solidFill>
            <a:schemeClr val="bg1"/>
          </a:solidFill>
          <a:ln>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fr-FR" dirty="0">
                <a:solidFill>
                  <a:schemeClr val="tx1"/>
                </a:solidFill>
                <a:latin typeface="Bahnschrift Light SemiCondensed" panose="020B0502040204020203" pitchFamily="34" charset="0"/>
              </a:rPr>
              <a:t>Constituer</a:t>
            </a:r>
            <a:r>
              <a:rPr lang="fr-FR" dirty="0">
                <a:latin typeface="Bahnschrift Light SemiCondensed" panose="020B0502040204020203" pitchFamily="34" charset="0"/>
              </a:rPr>
              <a:t> </a:t>
            </a:r>
            <a:r>
              <a:rPr lang="fr-FR" dirty="0">
                <a:solidFill>
                  <a:schemeClr val="tx1"/>
                </a:solidFill>
                <a:latin typeface="Bahnschrift Light SemiCondensed" panose="020B0502040204020203" pitchFamily="34" charset="0"/>
              </a:rPr>
              <a:t>le « problème », ses termes, son cœur, ses contours…</a:t>
            </a:r>
          </a:p>
          <a:p>
            <a:pPr algn="ctr"/>
            <a:r>
              <a:rPr lang="fr-FR" dirty="0">
                <a:solidFill>
                  <a:schemeClr val="tx1"/>
                </a:solidFill>
                <a:latin typeface="Bahnschrift Light SemiCondensed" panose="020B0502040204020203" pitchFamily="34" charset="0"/>
              </a:rPr>
              <a:t>Constituer une configuration des acteurs porteurs de</a:t>
            </a:r>
          </a:p>
        </p:txBody>
      </p:sp>
    </p:spTree>
    <p:extLst>
      <p:ext uri="{BB962C8B-B14F-4D97-AF65-F5344CB8AC3E}">
        <p14:creationId xmlns:p14="http://schemas.microsoft.com/office/powerpoint/2010/main" val="28085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421A-8C71-6F0B-453B-165CF379F4D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0A79181-021A-B310-67AF-67FDE86B3024}"/>
              </a:ext>
            </a:extLst>
          </p:cNvPr>
          <p:cNvSpPr txBox="1"/>
          <p:nvPr/>
        </p:nvSpPr>
        <p:spPr>
          <a:xfrm>
            <a:off x="246063" y="2484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1- 2</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9BC1F48A-FB7F-233B-5B7B-2258BB95C17F}"/>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BB38DD7-BB3A-242D-D936-FC83EF2DC7E6}"/>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ED2F28DF-3C80-E10C-9014-62C8928DEE1C}"/>
              </a:ext>
            </a:extLst>
          </p:cNvPr>
          <p:cNvSpPr txBox="1"/>
          <p:nvPr/>
        </p:nvSpPr>
        <p:spPr>
          <a:xfrm>
            <a:off x="4174434" y="1139687"/>
            <a:ext cx="7898296" cy="4770537"/>
          </a:xfrm>
          <a:prstGeom prst="rect">
            <a:avLst/>
          </a:prstGeom>
          <a:noFill/>
        </p:spPr>
        <p:txBody>
          <a:bodyPr wrap="square" rtlCol="0">
            <a:spAutoFit/>
          </a:bodyPr>
          <a:lstStyle/>
          <a:p>
            <a:r>
              <a:rPr lang="fr-FR" sz="1600" u="sng" dirty="0">
                <a:latin typeface="Bahnschrift Light SemiCondensed" panose="020B0502040204020203" pitchFamily="34" charset="0"/>
              </a:rPr>
              <a:t>Objectif de ce pas </a:t>
            </a:r>
            <a:r>
              <a:rPr lang="fr-FR" sz="1600" dirty="0">
                <a:latin typeface="Bahnschrift Light SemiCondensed" panose="020B0502040204020203" pitchFamily="34" charset="0"/>
              </a:rPr>
              <a:t>: se positionner </a:t>
            </a:r>
          </a:p>
          <a:p>
            <a:pPr marL="285750" indent="-285750">
              <a:buFontTx/>
              <a:buChar char="-"/>
            </a:pPr>
            <a:r>
              <a:rPr lang="fr-FR" sz="1600" dirty="0">
                <a:latin typeface="Bahnschrift Light SemiCondensed" panose="020B0502040204020203" pitchFamily="34" charset="0"/>
              </a:rPr>
              <a:t>Aider le public à dire comment il se caractérise et/ou se caractériserait</a:t>
            </a:r>
          </a:p>
          <a:p>
            <a:pPr marL="285750" indent="-285750">
              <a:buFontTx/>
              <a:buChar char="-"/>
            </a:pPr>
            <a:r>
              <a:rPr lang="fr-FR" sz="1600" dirty="0">
                <a:latin typeface="Bahnschrift Light SemiCondensed" panose="020B0502040204020203" pitchFamily="34" charset="0"/>
              </a:rPr>
              <a:t>Aider le public à formuler un souhait praticable…</a:t>
            </a:r>
          </a:p>
          <a:p>
            <a:pPr marL="285750" indent="-285750">
              <a:buFontTx/>
              <a:buChar char="-"/>
            </a:pPr>
            <a:r>
              <a:rPr lang="fr-FR" sz="1600" dirty="0">
                <a:latin typeface="Bahnschrift Light SemiCondensed" panose="020B0502040204020203" pitchFamily="34" charset="0"/>
              </a:rPr>
              <a:t>en termes d’objets à traiter, de périmètres, de temporalités (id pas 1 ou autres ou abandons), de formes, de travail et d’activité et de transitions professionnelles.</a:t>
            </a:r>
          </a:p>
          <a:p>
            <a:pPr marL="285750" indent="-285750">
              <a:buFontTx/>
              <a:buChar char="-"/>
            </a:pPr>
            <a:endParaRPr lang="fr-FR" sz="1600" dirty="0">
              <a:solidFill>
                <a:schemeClr val="bg1">
                  <a:lumMod val="50000"/>
                </a:schemeClr>
              </a:solidFill>
              <a:latin typeface="Bahnschrift Light SemiCondensed" panose="020B0502040204020203" pitchFamily="34" charset="0"/>
            </a:endParaRPr>
          </a:p>
          <a:p>
            <a:pPr marL="285750" indent="-285750">
              <a:buFontTx/>
              <a:buChar char="-"/>
            </a:pPr>
            <a:r>
              <a:rPr lang="fr-FR" sz="1600" dirty="0" err="1">
                <a:solidFill>
                  <a:schemeClr val="bg1">
                    <a:lumMod val="50000"/>
                  </a:schemeClr>
                </a:solidFill>
                <a:latin typeface="Bahnschrift Light SemiCondensed" panose="020B0502040204020203" pitchFamily="34" charset="0"/>
              </a:rPr>
              <a:t>P.e</a:t>
            </a:r>
            <a:r>
              <a:rPr lang="fr-FR" sz="1600" dirty="0">
                <a:solidFill>
                  <a:schemeClr val="bg1">
                    <a:lumMod val="50000"/>
                  </a:schemeClr>
                </a:solidFill>
                <a:latin typeface="Bahnschrift Light SemiCondensed" panose="020B0502040204020203" pitchFamily="34" charset="0"/>
              </a:rPr>
              <a:t>. UE = LL, Démonstrateur ? </a:t>
            </a:r>
          </a:p>
          <a:p>
            <a:pPr marL="285750" indent="-285750">
              <a:buFontTx/>
              <a:buChar char="-"/>
            </a:pPr>
            <a:r>
              <a:rPr lang="fr-FR" sz="1600" dirty="0">
                <a:solidFill>
                  <a:schemeClr val="bg1">
                    <a:lumMod val="50000"/>
                  </a:schemeClr>
                </a:solidFill>
                <a:latin typeface="Bahnschrift Light SemiCondensed" panose="020B0502040204020203" pitchFamily="34" charset="0"/>
              </a:rPr>
              <a:t>Traiter des compétences des maraîchers ? De l’intégralité du processus – production et consommation ? Travailler avec d’autres équipes là ou après ?</a:t>
            </a:r>
          </a:p>
          <a:p>
            <a:r>
              <a:rPr lang="fr-FR" sz="1600" dirty="0">
                <a:latin typeface="Bahnschrift Light SemiCondensed" panose="020B0502040204020203" pitchFamily="34" charset="0"/>
              </a:rPr>
              <a:t>Pour cela il faut </a:t>
            </a:r>
          </a:p>
          <a:p>
            <a:pPr marL="285750" indent="-285750">
              <a:buFontTx/>
              <a:buChar char="-"/>
            </a:pPr>
            <a:r>
              <a:rPr lang="fr-FR" sz="1600" dirty="0">
                <a:latin typeface="Bahnschrift Light SemiCondensed" panose="020B0502040204020203" pitchFamily="34" charset="0"/>
              </a:rPr>
              <a:t>Sortir du cadre habituel de pensée et d’action présente (à identifier*** /référence – paradigme technique /expérimentation par exemple)</a:t>
            </a:r>
          </a:p>
          <a:p>
            <a:pPr marL="285750" indent="-285750">
              <a:buFontTx/>
              <a:buChar char="-"/>
            </a:pPr>
            <a:r>
              <a:rPr lang="fr-FR" sz="1600" dirty="0" err="1">
                <a:latin typeface="Bahnschrift Light SemiCondensed" panose="020B0502040204020203" pitchFamily="34" charset="0"/>
              </a:rPr>
              <a:t>Valuer</a:t>
            </a:r>
            <a:r>
              <a:rPr lang="fr-FR" sz="1600" dirty="0">
                <a:latin typeface="Bahnschrift Light SemiCondensed" panose="020B0502040204020203" pitchFamily="34" charset="0"/>
              </a:rPr>
              <a:t> et transvaluer</a:t>
            </a:r>
          </a:p>
          <a:p>
            <a:pPr marL="285750" indent="-285750">
              <a:buFontTx/>
              <a:buChar char="-"/>
            </a:pPr>
            <a:r>
              <a:rPr lang="fr-FR" sz="1600" dirty="0">
                <a:latin typeface="Bahnschrift Light SemiCondensed" panose="020B0502040204020203" pitchFamily="34" charset="0"/>
              </a:rPr>
              <a:t>Identifier ce qu’ils font, souhaitent conserver et a contrario laisser</a:t>
            </a:r>
          </a:p>
          <a:p>
            <a:pPr marL="285750" indent="-285750">
              <a:buFontTx/>
              <a:buChar char="-"/>
            </a:pPr>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In fine, formuler un souhait</a:t>
            </a:r>
          </a:p>
          <a:p>
            <a:pPr marL="285750" indent="-285750">
              <a:buFontTx/>
              <a:buChar char="-"/>
            </a:pPr>
            <a:r>
              <a:rPr lang="fr-FR" sz="1600" dirty="0">
                <a:latin typeface="Bahnschrift Light SemiCondensed" panose="020B0502040204020203" pitchFamily="34" charset="0"/>
              </a:rPr>
              <a:t>ATTENTION souhait n’est pas un projet, i.e. une volonté (nécessité de conjuguer les pluralités)</a:t>
            </a:r>
          </a:p>
          <a:p>
            <a:endParaRPr lang="fr-FR" sz="1600" dirty="0">
              <a:latin typeface="Bahnschrift Light SemiCondensed" panose="020B0502040204020203" pitchFamily="34" charset="0"/>
            </a:endParaRPr>
          </a:p>
          <a:p>
            <a:endParaRPr lang="fr-FR" sz="1600" dirty="0">
              <a:latin typeface="Bahnschrift Light SemiCondensed" panose="020B0502040204020203" pitchFamily="34" charset="0"/>
            </a:endParaRPr>
          </a:p>
        </p:txBody>
      </p:sp>
      <p:sp>
        <p:nvSpPr>
          <p:cNvPr id="8" name="Rectangle : coins arrondis 7">
            <a:extLst>
              <a:ext uri="{FF2B5EF4-FFF2-40B4-BE49-F238E27FC236}">
                <a16:creationId xmlns:a16="http://schemas.microsoft.com/office/drawing/2014/main" id="{FE6AE3CC-FDEE-4653-D47E-FCFB4D0FD00E}"/>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6" name="Rectangle : coins arrondis 5">
            <a:extLst>
              <a:ext uri="{FF2B5EF4-FFF2-40B4-BE49-F238E27FC236}">
                <a16:creationId xmlns:a16="http://schemas.microsoft.com/office/drawing/2014/main" id="{D8059E23-EB65-F1C3-71CB-0820FFDA0D38}"/>
              </a:ext>
            </a:extLst>
          </p:cNvPr>
          <p:cNvSpPr/>
          <p:nvPr/>
        </p:nvSpPr>
        <p:spPr>
          <a:xfrm>
            <a:off x="1038984" y="4261991"/>
            <a:ext cx="2751137" cy="1935132"/>
          </a:xfrm>
          <a:prstGeom prst="roundRect">
            <a:avLst>
              <a:gd name="adj" fmla="val 14521"/>
            </a:avLst>
          </a:prstGeom>
          <a:solidFill>
            <a:schemeClr val="bg1"/>
          </a:solidFill>
          <a:ln>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r>
              <a:rPr lang="fr-FR" dirty="0">
                <a:solidFill>
                  <a:schemeClr val="tx1"/>
                </a:solidFill>
                <a:latin typeface="Bahnschrift Light SemiCondensed" panose="020B0502040204020203" pitchFamily="34" charset="0"/>
              </a:rPr>
              <a:t>Pour appartenir, à part tenir…</a:t>
            </a:r>
          </a:p>
          <a:p>
            <a:endParaRPr lang="fr-FR" dirty="0">
              <a:solidFill>
                <a:schemeClr val="tx1"/>
              </a:solidFill>
              <a:latin typeface="Bahnschrift Light SemiCondensed" panose="020B0502040204020203" pitchFamily="34" charset="0"/>
            </a:endParaRPr>
          </a:p>
          <a:p>
            <a:r>
              <a:rPr lang="fr-FR" dirty="0">
                <a:solidFill>
                  <a:schemeClr val="tx1"/>
                </a:solidFill>
                <a:latin typeface="Bahnschrift Light SemiCondensed" panose="020B0502040204020203" pitchFamily="34" charset="0"/>
              </a:rPr>
              <a:t>Aider à tracer une voie, faire des choix, avancer en « raison » </a:t>
            </a:r>
          </a:p>
        </p:txBody>
      </p:sp>
    </p:spTree>
    <p:extLst>
      <p:ext uri="{BB962C8B-B14F-4D97-AF65-F5344CB8AC3E}">
        <p14:creationId xmlns:p14="http://schemas.microsoft.com/office/powerpoint/2010/main" val="1200300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1- 3</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4147930" y="1139688"/>
            <a:ext cx="7606748" cy="4770537"/>
          </a:xfrm>
          <a:prstGeom prst="rect">
            <a:avLst/>
          </a:prstGeom>
          <a:noFill/>
        </p:spPr>
        <p:txBody>
          <a:bodyPr wrap="square" rtlCol="0">
            <a:spAutoFit/>
          </a:bodyPr>
          <a:lstStyle/>
          <a:p>
            <a:r>
              <a:rPr lang="fr-FR" sz="1600" b="1" u="sng" dirty="0">
                <a:latin typeface="Avenir Book" panose="02000503020000020003" pitchFamily="2" charset="0"/>
              </a:rPr>
              <a:t>Objectif de ce pas </a:t>
            </a:r>
            <a:r>
              <a:rPr lang="fr-FR" sz="1600" dirty="0">
                <a:latin typeface="Avenir Book" panose="02000503020000020003" pitchFamily="2" charset="0"/>
              </a:rPr>
              <a:t>: </a:t>
            </a:r>
          </a:p>
          <a:p>
            <a:pPr marL="285750" indent="-285750">
              <a:buFontTx/>
              <a:buChar char="-"/>
            </a:pPr>
            <a:r>
              <a:rPr lang="fr-FR" sz="1600" dirty="0">
                <a:latin typeface="Avenir Book" panose="02000503020000020003" pitchFamily="2" charset="0"/>
              </a:rPr>
              <a:t>Examiner le souhait formulé collectivement au prisme diversité et pluralité…</a:t>
            </a:r>
          </a:p>
          <a:p>
            <a:pPr marL="285750" indent="-285750">
              <a:buFontTx/>
              <a:buChar char="-"/>
            </a:pPr>
            <a:r>
              <a:rPr lang="fr-FR" sz="1600" dirty="0">
                <a:latin typeface="Avenir Book" panose="02000503020000020003" pitchFamily="2" charset="0"/>
              </a:rPr>
              <a:t>… à conjuguer et orchestrer</a:t>
            </a:r>
          </a:p>
          <a:p>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Abandonner, prioriser, ordonner dans le temps des objets, subordonner, </a:t>
            </a:r>
          </a:p>
          <a:p>
            <a:pPr marL="285750" indent="-285750">
              <a:buFontTx/>
              <a:buChar char="-"/>
            </a:pPr>
            <a:r>
              <a:rPr lang="fr-FR" sz="1600" dirty="0">
                <a:latin typeface="Avenir Book" panose="02000503020000020003" pitchFamily="2" charset="0"/>
              </a:rPr>
              <a:t>Examiner de nouveaux objets et questions</a:t>
            </a:r>
          </a:p>
          <a:p>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Concevoir un milieu d’</a:t>
            </a:r>
            <a:r>
              <a:rPr lang="fr-FR" sz="1600" dirty="0" err="1">
                <a:latin typeface="Avenir Book" panose="02000503020000020003" pitchFamily="2" charset="0"/>
              </a:rPr>
              <a:t>intermédialité</a:t>
            </a:r>
            <a:r>
              <a:rPr lang="fr-FR" sz="1600" dirty="0">
                <a:latin typeface="Avenir Book" panose="02000503020000020003" pitchFamily="2" charset="0"/>
              </a:rPr>
              <a:t> (déjà auparavant mais là +++)</a:t>
            </a:r>
          </a:p>
          <a:p>
            <a:pPr marL="742950" lvl="1" indent="-285750">
              <a:buFontTx/>
              <a:buChar char="-"/>
            </a:pPr>
            <a:r>
              <a:rPr lang="fr-FR" sz="1600" dirty="0">
                <a:latin typeface="Avenir Book" panose="02000503020000020003" pitchFamily="2" charset="0"/>
              </a:rPr>
              <a:t>pour dialoguer autour d’objets d’intérêts (puissance et sagesse)</a:t>
            </a:r>
          </a:p>
          <a:p>
            <a:pPr marL="742950" lvl="1" indent="-285750">
              <a:buFontTx/>
              <a:buChar char="-"/>
            </a:pPr>
            <a:r>
              <a:rPr lang="fr-FR" sz="1600" dirty="0">
                <a:latin typeface="Avenir Book" panose="02000503020000020003" pitchFamily="2" charset="0"/>
              </a:rPr>
              <a:t>enjeu : créer du commun (pas de l’homogène) entre points de vue, expériences, places diverses</a:t>
            </a:r>
          </a:p>
          <a:p>
            <a:pPr marL="285750" indent="-285750">
              <a:buFontTx/>
              <a:buChar char="-"/>
            </a:pPr>
            <a:r>
              <a:rPr lang="fr-FR" sz="1600" dirty="0">
                <a:latin typeface="Avenir Book" panose="02000503020000020003" pitchFamily="2" charset="0"/>
              </a:rPr>
              <a:t>Permettre l’expression des désirs, puis des désirables en structurant i) intérêts, ii) besoins associés en termes de temps, institutions, techniques, formations, …, iii) ce qui sépare, oppose, fait débat.</a:t>
            </a:r>
          </a:p>
          <a:p>
            <a:pPr marL="285750" indent="-285750">
              <a:buFontTx/>
              <a:buChar char="-"/>
            </a:pPr>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Penser la matérialité (et la temporalité) de ce qui débattu – action praticable</a:t>
            </a:r>
            <a:endParaRPr lang="fr-FR" sz="1600" u="sng" dirty="0">
              <a:latin typeface="Avenir Book" panose="02000503020000020003" pitchFamily="2" charset="0"/>
            </a:endParaRPr>
          </a:p>
          <a:p>
            <a:pPr marL="285750" indent="-285750">
              <a:buFontTx/>
              <a:buChar char="-"/>
            </a:pPr>
            <a:endParaRPr lang="fr-FR" sz="1600" u="sng" dirty="0">
              <a:latin typeface="Avenir Book" panose="02000503020000020003" pitchFamily="2" charset="0"/>
            </a:endParaRPr>
          </a:p>
          <a:p>
            <a:endParaRPr lang="fr-FR" sz="1600" dirty="0">
              <a:latin typeface="Avenir Book" panose="02000503020000020003" pitchFamily="2" charset="0"/>
            </a:endParaRPr>
          </a:p>
          <a:p>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007A349E-8773-9211-D6E2-6F73765DF72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Tree>
    <p:extLst>
      <p:ext uri="{BB962C8B-B14F-4D97-AF65-F5344CB8AC3E}">
        <p14:creationId xmlns:p14="http://schemas.microsoft.com/office/powerpoint/2010/main" val="98281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1- 4</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4147930" y="1139688"/>
            <a:ext cx="7606748" cy="4031873"/>
          </a:xfrm>
          <a:prstGeom prst="rect">
            <a:avLst/>
          </a:prstGeom>
          <a:noFill/>
        </p:spPr>
        <p:txBody>
          <a:bodyPr wrap="square" rtlCol="0">
            <a:spAutoFit/>
          </a:bodyPr>
          <a:lstStyle/>
          <a:p>
            <a:r>
              <a:rPr lang="fr-FR" sz="1600" i="1" dirty="0">
                <a:latin typeface="Avenir Book" panose="02000503020000020003" pitchFamily="2" charset="0"/>
              </a:rPr>
              <a:t>« Le souhait peut être indécis en dépit de la représentation du but vers lequel il tend, tandis que </a:t>
            </a:r>
            <a:r>
              <a:rPr lang="fr-FR" sz="1600" i="1" u="sng" dirty="0">
                <a:latin typeface="Avenir Book" panose="02000503020000020003" pitchFamily="2" charset="0"/>
              </a:rPr>
              <a:t>la volonté </a:t>
            </a:r>
            <a:r>
              <a:rPr lang="fr-FR" sz="1600" i="1" dirty="0">
                <a:latin typeface="Avenir Book" panose="02000503020000020003" pitchFamily="2" charset="0"/>
              </a:rPr>
              <a:t>est nécessairement progression active vers ce but »</a:t>
            </a:r>
          </a:p>
          <a:p>
            <a:r>
              <a:rPr lang="fr-FR" sz="1600" i="1" dirty="0">
                <a:latin typeface="Avenir Book" panose="02000503020000020003" pitchFamily="2" charset="0"/>
              </a:rPr>
              <a:t> </a:t>
            </a:r>
          </a:p>
          <a:p>
            <a:r>
              <a:rPr lang="fr-FR" sz="1600" b="1" u="sng" dirty="0">
                <a:latin typeface="Avenir Book" panose="02000503020000020003" pitchFamily="2" charset="0"/>
              </a:rPr>
              <a:t>Objectif de ce pas </a:t>
            </a:r>
            <a:r>
              <a:rPr lang="fr-FR" sz="1600" i="1" dirty="0">
                <a:latin typeface="Avenir Book" panose="02000503020000020003" pitchFamily="2" charset="0"/>
              </a:rPr>
              <a:t>: </a:t>
            </a:r>
          </a:p>
          <a:p>
            <a:pPr marL="285750" indent="-285750">
              <a:buFontTx/>
              <a:buChar char="-"/>
            </a:pPr>
            <a:r>
              <a:rPr lang="fr-FR" sz="1600" dirty="0">
                <a:latin typeface="Avenir Book" panose="02000503020000020003" pitchFamily="2" charset="0"/>
              </a:rPr>
              <a:t>Passer du souhait indécis à la volonté déterminée qui engage</a:t>
            </a:r>
          </a:p>
          <a:p>
            <a:pPr marL="285750" indent="-285750">
              <a:buFontTx/>
              <a:buChar char="-"/>
            </a:pPr>
            <a:r>
              <a:rPr lang="fr-FR" sz="1600" dirty="0">
                <a:latin typeface="Avenir Book" panose="02000503020000020003" pitchFamily="2" charset="0"/>
              </a:rPr>
              <a:t>Mesurer les risques encourus</a:t>
            </a:r>
          </a:p>
          <a:p>
            <a:pPr marL="285750" indent="-285750">
              <a:buFontTx/>
              <a:buChar char="-"/>
            </a:pPr>
            <a:r>
              <a:rPr lang="fr-FR" sz="1600" dirty="0">
                <a:latin typeface="Avenir Book" panose="02000503020000020003" pitchFamily="2" charset="0"/>
              </a:rPr>
              <a:t>Mesurer ce que l’aventure va représenter en évolutions, temps, pratiques, connaissances, appuis institutionnels, transitions professionnelles</a:t>
            </a:r>
          </a:p>
          <a:p>
            <a:pPr marL="285750" indent="-285750">
              <a:buFontTx/>
              <a:buChar char="-"/>
            </a:pPr>
            <a:r>
              <a:rPr lang="fr-FR" sz="1600" dirty="0">
                <a:latin typeface="Avenir Book" panose="02000503020000020003" pitchFamily="2" charset="0"/>
              </a:rPr>
              <a:t>Faire que les acteurs éprouvent leur intention de faire autrement/difficultés, lacunes, résistances objectivées, informées, ressenties/époque</a:t>
            </a:r>
          </a:p>
          <a:p>
            <a:pPr marL="285750" indent="-285750">
              <a:buFontTx/>
              <a:buChar char="-"/>
            </a:pPr>
            <a:r>
              <a:rPr lang="fr-FR" sz="1600" b="1" dirty="0">
                <a:latin typeface="Avenir Book" panose="02000503020000020003" pitchFamily="2" charset="0"/>
              </a:rPr>
              <a:t>Énoncer un projet-chantier.</a:t>
            </a:r>
          </a:p>
          <a:p>
            <a:pPr marL="285750" indent="-285750">
              <a:buFontTx/>
              <a:buChar char="-"/>
            </a:pPr>
            <a:endParaRPr lang="fr-FR" sz="1600" dirty="0">
              <a:latin typeface="Avenir Book" panose="02000503020000020003" pitchFamily="2" charset="0"/>
            </a:endParaRPr>
          </a:p>
          <a:p>
            <a:endParaRPr lang="fr-FR" sz="1600" i="1" dirty="0">
              <a:latin typeface="Avenir Book" panose="02000503020000020003" pitchFamily="2" charset="0"/>
            </a:endParaRPr>
          </a:p>
          <a:p>
            <a:endParaRPr lang="fr-FR" sz="1600" dirty="0">
              <a:latin typeface="Avenir Book" panose="02000503020000020003" pitchFamily="2" charset="0"/>
            </a:endParaRPr>
          </a:p>
          <a:p>
            <a:r>
              <a:rPr lang="fr-FR" sz="1600" i="1" dirty="0">
                <a:latin typeface="Avenir Book" panose="02000503020000020003" pitchFamily="2" charset="0"/>
              </a:rPr>
              <a:t> </a:t>
            </a:r>
            <a:endParaRPr lang="fr-FR" sz="1600" dirty="0">
              <a:latin typeface="Avenir Book" panose="02000503020000020003" pitchFamily="2" charset="0"/>
            </a:endParaRPr>
          </a:p>
          <a:p>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007A349E-8773-9211-D6E2-6F73765DF72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0" name="Rectangle : coins arrondis 9">
            <a:extLst>
              <a:ext uri="{FF2B5EF4-FFF2-40B4-BE49-F238E27FC236}">
                <a16:creationId xmlns:a16="http://schemas.microsoft.com/office/drawing/2014/main" id="{37518372-D9B3-3844-1B96-8B74F067D7AF}"/>
              </a:ext>
            </a:extLst>
          </p:cNvPr>
          <p:cNvSpPr/>
          <p:nvPr/>
        </p:nvSpPr>
        <p:spPr>
          <a:xfrm>
            <a:off x="795130" y="4852193"/>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Passer du souhait à une volonté praticable</a:t>
            </a:r>
          </a:p>
        </p:txBody>
      </p:sp>
    </p:spTree>
    <p:extLst>
      <p:ext uri="{BB962C8B-B14F-4D97-AF65-F5344CB8AC3E}">
        <p14:creationId xmlns:p14="http://schemas.microsoft.com/office/powerpoint/2010/main" val="93202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2-</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EFDFFCBD-EADF-B763-9EDB-92368FD0BBAE}"/>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7" name="ZoneTexte 6">
            <a:extLst>
              <a:ext uri="{FF2B5EF4-FFF2-40B4-BE49-F238E27FC236}">
                <a16:creationId xmlns:a16="http://schemas.microsoft.com/office/drawing/2014/main" id="{DDDFB8A6-1BE3-3A6C-D0B1-43D33CB881C9}"/>
              </a:ext>
            </a:extLst>
          </p:cNvPr>
          <p:cNvSpPr txBox="1"/>
          <p:nvPr/>
        </p:nvSpPr>
        <p:spPr>
          <a:xfrm>
            <a:off x="689978" y="2410510"/>
            <a:ext cx="11204564" cy="2554545"/>
          </a:xfrm>
          <a:prstGeom prst="rect">
            <a:avLst/>
          </a:prstGeom>
          <a:noFill/>
        </p:spPr>
        <p:txBody>
          <a:bodyPr wrap="square" rtlCol="0">
            <a:spAutoFit/>
          </a:bodyPr>
          <a:lstStyle/>
          <a:p>
            <a:pPr marL="285750" indent="-285750">
              <a:buFontTx/>
              <a:buChar char="-"/>
            </a:pPr>
            <a:r>
              <a:rPr lang="fr-FR" sz="1600" b="1" u="sng" dirty="0" err="1">
                <a:latin typeface="Avenir Book" panose="02000503020000020003" pitchFamily="2" charset="0"/>
              </a:rPr>
              <a:t>Objetif</a:t>
            </a:r>
            <a:r>
              <a:rPr lang="fr-FR" sz="1600" b="1" u="sng" dirty="0">
                <a:latin typeface="Avenir Book" panose="02000503020000020003" pitchFamily="2" charset="0"/>
              </a:rPr>
              <a:t> de ce pas </a:t>
            </a:r>
            <a:r>
              <a:rPr lang="fr-FR" sz="1600" dirty="0">
                <a:latin typeface="Avenir Book" panose="02000503020000020003" pitchFamily="2" charset="0"/>
              </a:rPr>
              <a:t>– réassurer</a:t>
            </a:r>
          </a:p>
          <a:p>
            <a:pPr marL="285750" indent="-285750">
              <a:buFontTx/>
              <a:buChar char="-"/>
            </a:pPr>
            <a:r>
              <a:rPr lang="fr-FR" sz="1600" b="1" dirty="0">
                <a:solidFill>
                  <a:srgbClr val="C00000"/>
                </a:solidFill>
                <a:latin typeface="Avenir Book" panose="02000503020000020003" pitchFamily="2" charset="0"/>
              </a:rPr>
              <a:t>Pour rappel</a:t>
            </a:r>
            <a:endParaRPr lang="fr-FR" sz="1600" dirty="0">
              <a:latin typeface="Avenir Book" panose="02000503020000020003" pitchFamily="2" charset="0"/>
            </a:endParaRPr>
          </a:p>
          <a:p>
            <a:pPr marL="285750" indent="-285750">
              <a:buFontTx/>
              <a:buChar char="-"/>
            </a:pPr>
            <a:r>
              <a:rPr lang="fr-FR" sz="1600" b="1" u="sng" dirty="0">
                <a:latin typeface="Avenir Book" panose="02000503020000020003" pitchFamily="2" charset="0"/>
              </a:rPr>
              <a:t>Les possibilités </a:t>
            </a:r>
            <a:r>
              <a:rPr lang="fr-FR" sz="1600" dirty="0">
                <a:latin typeface="Avenir Book" panose="02000503020000020003" pitchFamily="2" charset="0"/>
              </a:rPr>
              <a:t>: ce qui est déjà-là et prend de la valeur /projet</a:t>
            </a:r>
          </a:p>
          <a:p>
            <a:pPr marL="285750" indent="-285750">
              <a:buFontTx/>
              <a:buChar char="-"/>
            </a:pPr>
            <a:r>
              <a:rPr lang="fr-FR" sz="1600" b="1" u="sng" dirty="0">
                <a:latin typeface="Avenir Book" panose="02000503020000020003" pitchFamily="2" charset="0"/>
              </a:rPr>
              <a:t>Les possibles </a:t>
            </a:r>
          </a:p>
          <a:p>
            <a:pPr marL="742950" lvl="1" indent="-285750">
              <a:buFontTx/>
              <a:buChar char="-"/>
            </a:pPr>
            <a:r>
              <a:rPr lang="fr-FR" sz="1600" dirty="0">
                <a:latin typeface="Avenir Book" panose="02000503020000020003" pitchFamily="2" charset="0"/>
              </a:rPr>
              <a:t>liés</a:t>
            </a:r>
            <a:r>
              <a:rPr lang="fr-FR" sz="1600" b="1" dirty="0">
                <a:latin typeface="Avenir Book" panose="02000503020000020003" pitchFamily="2" charset="0"/>
              </a:rPr>
              <a:t> aux </a:t>
            </a:r>
            <a:r>
              <a:rPr lang="fr-FR" sz="1600" dirty="0">
                <a:solidFill>
                  <a:srgbClr val="C00000"/>
                </a:solidFill>
                <a:latin typeface="Avenir Book" panose="02000503020000020003" pitchFamily="2" charset="0"/>
              </a:rPr>
              <a:t>connaissance</a:t>
            </a:r>
            <a:r>
              <a:rPr lang="fr-FR" sz="1600" dirty="0">
                <a:latin typeface="Avenir Book" panose="02000503020000020003" pitchFamily="2" charset="0"/>
              </a:rPr>
              <a:t>s plus ou moins complètes / phénomènes </a:t>
            </a:r>
          </a:p>
          <a:p>
            <a:pPr marL="742950" lvl="1" indent="-285750">
              <a:buFontTx/>
              <a:buChar char="-"/>
            </a:pPr>
            <a:r>
              <a:rPr lang="fr-FR" sz="1600" dirty="0">
                <a:latin typeface="Avenir Book" panose="02000503020000020003" pitchFamily="2" charset="0"/>
              </a:rPr>
              <a:t>liés à </a:t>
            </a:r>
            <a:r>
              <a:rPr lang="fr-FR" sz="1600" i="1" dirty="0">
                <a:solidFill>
                  <a:srgbClr val="C00000"/>
                </a:solidFill>
                <a:latin typeface="Avenir Book" panose="02000503020000020003" pitchFamily="2" charset="0"/>
              </a:rPr>
              <a:t>l’intention des personnes </a:t>
            </a:r>
            <a:r>
              <a:rPr lang="fr-FR" sz="1600" i="1" dirty="0">
                <a:latin typeface="Avenir Book" panose="02000503020000020003" pitchFamily="2" charset="0"/>
              </a:rPr>
              <a:t>pour pouvoir-faire autrement</a:t>
            </a:r>
            <a:r>
              <a:rPr lang="fr-FR" sz="1600" dirty="0">
                <a:latin typeface="Avenir Book" panose="02000503020000020003" pitchFamily="2" charset="0"/>
              </a:rPr>
              <a:t> et à la façon dont ça peut se passer en les ressources des choses  </a:t>
            </a:r>
            <a:r>
              <a:rPr lang="fr-FR" sz="1600" dirty="0">
                <a:solidFill>
                  <a:srgbClr val="C00000"/>
                </a:solidFill>
                <a:latin typeface="Avenir Book" panose="02000503020000020003" pitchFamily="2" charset="0"/>
              </a:rPr>
              <a:t>&amp;</a:t>
            </a:r>
            <a:r>
              <a:rPr lang="fr-FR" sz="1600" dirty="0">
                <a:latin typeface="Avenir Book" panose="02000503020000020003" pitchFamily="2" charset="0"/>
              </a:rPr>
              <a:t> </a:t>
            </a:r>
            <a:r>
              <a:rPr lang="fr-FR" sz="1600" dirty="0">
                <a:solidFill>
                  <a:srgbClr val="C00000"/>
                </a:solidFill>
                <a:latin typeface="Avenir Book" panose="02000503020000020003" pitchFamily="2" charset="0"/>
              </a:rPr>
              <a:t>aux potentialités </a:t>
            </a:r>
            <a:r>
              <a:rPr lang="fr-FR" sz="1600" dirty="0">
                <a:latin typeface="Avenir Book" panose="02000503020000020003" pitchFamily="2" charset="0"/>
              </a:rPr>
              <a:t>du  milieu pour « </a:t>
            </a:r>
            <a:r>
              <a:rPr lang="fr-FR" sz="1600" i="1" dirty="0">
                <a:latin typeface="Avenir Book" panose="02000503020000020003" pitchFamily="2" charset="0"/>
              </a:rPr>
              <a:t>pouvoir être autrement »</a:t>
            </a:r>
            <a:r>
              <a:rPr lang="fr-FR" sz="1600" dirty="0">
                <a:latin typeface="Avenir Book" panose="02000503020000020003" pitchFamily="2" charset="0"/>
              </a:rPr>
              <a:t> </a:t>
            </a:r>
          </a:p>
          <a:p>
            <a:pPr marL="742950" lvl="1" indent="-285750">
              <a:buFontTx/>
              <a:buChar char="-"/>
            </a:pPr>
            <a:r>
              <a:rPr lang="fr-FR" sz="1600" dirty="0">
                <a:latin typeface="Avenir Book" panose="02000503020000020003" pitchFamily="2" charset="0"/>
              </a:rPr>
              <a:t>une dialectique entre les degrés de possibilités accessibles à tel ou tel moment selon les souhaits et désirables du moment, et une perspective. (</a:t>
            </a:r>
            <a:r>
              <a:rPr lang="fr-FR" sz="1600" dirty="0" err="1">
                <a:latin typeface="Avenir Book" panose="02000503020000020003" pitchFamily="2" charset="0"/>
              </a:rPr>
              <a:t>p.e</a:t>
            </a:r>
            <a:r>
              <a:rPr lang="fr-FR" sz="1600" dirty="0">
                <a:latin typeface="Avenir Book" panose="02000503020000020003" pitchFamily="2" charset="0"/>
              </a:rPr>
              <a:t>./le développement local), </a:t>
            </a:r>
          </a:p>
          <a:p>
            <a:endParaRPr lang="fr-FR" sz="1600" dirty="0">
              <a:latin typeface="Avenir Book" panose="02000503020000020003" pitchFamily="2" charset="0"/>
            </a:endParaRPr>
          </a:p>
        </p:txBody>
      </p:sp>
      <p:sp>
        <p:nvSpPr>
          <p:cNvPr id="18" name="Flèche vers la droite 17">
            <a:extLst>
              <a:ext uri="{FF2B5EF4-FFF2-40B4-BE49-F238E27FC236}">
                <a16:creationId xmlns:a16="http://schemas.microsoft.com/office/drawing/2014/main" id="{F9071C07-EE18-E804-6823-F7BC095BEE9F}"/>
              </a:ext>
            </a:extLst>
          </p:cNvPr>
          <p:cNvSpPr/>
          <p:nvPr/>
        </p:nvSpPr>
        <p:spPr>
          <a:xfrm>
            <a:off x="2859881" y="5427025"/>
            <a:ext cx="7731099" cy="32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8C5F2029-FB70-3CB8-AC83-304FC9B3DEF1}"/>
              </a:ext>
            </a:extLst>
          </p:cNvPr>
          <p:cNvSpPr txBox="1"/>
          <p:nvPr/>
        </p:nvSpPr>
        <p:spPr>
          <a:xfrm>
            <a:off x="2710520" y="4590257"/>
            <a:ext cx="2886075" cy="338554"/>
          </a:xfrm>
          <a:prstGeom prst="rect">
            <a:avLst/>
          </a:prstGeom>
          <a:noFill/>
        </p:spPr>
        <p:txBody>
          <a:bodyPr wrap="square" rtlCol="0">
            <a:spAutoFit/>
          </a:bodyPr>
          <a:lstStyle/>
          <a:p>
            <a:pPr algn="ctr"/>
            <a:r>
              <a:rPr lang="fr-FR" sz="1600" dirty="0"/>
              <a:t>Déterminités</a:t>
            </a:r>
          </a:p>
        </p:txBody>
      </p:sp>
      <p:sp>
        <p:nvSpPr>
          <p:cNvPr id="20" name="ZoneTexte 19">
            <a:extLst>
              <a:ext uri="{FF2B5EF4-FFF2-40B4-BE49-F238E27FC236}">
                <a16:creationId xmlns:a16="http://schemas.microsoft.com/office/drawing/2014/main" id="{8872BF02-BC24-0547-54F4-87B42DE7FC39}"/>
              </a:ext>
            </a:extLst>
          </p:cNvPr>
          <p:cNvSpPr txBox="1"/>
          <p:nvPr/>
        </p:nvSpPr>
        <p:spPr>
          <a:xfrm>
            <a:off x="3397621" y="5962158"/>
            <a:ext cx="1514475" cy="584775"/>
          </a:xfrm>
          <a:prstGeom prst="rect">
            <a:avLst/>
          </a:prstGeom>
          <a:noFill/>
        </p:spPr>
        <p:txBody>
          <a:bodyPr wrap="square" rtlCol="0">
            <a:spAutoFit/>
          </a:bodyPr>
          <a:lstStyle/>
          <a:p>
            <a:pPr algn="ctr"/>
            <a:r>
              <a:rPr lang="fr-FR" sz="1600" dirty="0"/>
              <a:t>Possibilité active</a:t>
            </a:r>
          </a:p>
        </p:txBody>
      </p:sp>
      <p:sp>
        <p:nvSpPr>
          <p:cNvPr id="21" name="Rectangle : coins arrondis 20">
            <a:extLst>
              <a:ext uri="{FF2B5EF4-FFF2-40B4-BE49-F238E27FC236}">
                <a16:creationId xmlns:a16="http://schemas.microsoft.com/office/drawing/2014/main" id="{696CC87F-7934-A6F5-9752-405F2BD6C2CF}"/>
              </a:ext>
            </a:extLst>
          </p:cNvPr>
          <p:cNvSpPr/>
          <p:nvPr/>
        </p:nvSpPr>
        <p:spPr>
          <a:xfrm>
            <a:off x="3334989" y="5433483"/>
            <a:ext cx="1926324"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7769E54A-3D41-29C8-8BBA-05EC9B2E242E}"/>
              </a:ext>
            </a:extLst>
          </p:cNvPr>
          <p:cNvSpPr txBox="1"/>
          <p:nvPr/>
        </p:nvSpPr>
        <p:spPr>
          <a:xfrm>
            <a:off x="3473584" y="5422317"/>
            <a:ext cx="1712012" cy="369332"/>
          </a:xfrm>
          <a:prstGeom prst="rect">
            <a:avLst/>
          </a:prstGeom>
          <a:noFill/>
        </p:spPr>
        <p:txBody>
          <a:bodyPr wrap="square" rtlCol="0">
            <a:spAutoFit/>
          </a:bodyPr>
          <a:lstStyle/>
          <a:p>
            <a:r>
              <a:rPr lang="fr-FR" dirty="0">
                <a:solidFill>
                  <a:schemeClr val="bg1"/>
                </a:solidFill>
              </a:rPr>
              <a:t>matérialité</a:t>
            </a:r>
          </a:p>
        </p:txBody>
      </p:sp>
      <p:sp>
        <p:nvSpPr>
          <p:cNvPr id="27" name="Rectangle : coins arrondis 26">
            <a:extLst>
              <a:ext uri="{FF2B5EF4-FFF2-40B4-BE49-F238E27FC236}">
                <a16:creationId xmlns:a16="http://schemas.microsoft.com/office/drawing/2014/main" id="{D1D05205-AA32-3062-046F-45E3C6E54BB8}"/>
              </a:ext>
            </a:extLst>
          </p:cNvPr>
          <p:cNvSpPr/>
          <p:nvPr/>
        </p:nvSpPr>
        <p:spPr>
          <a:xfrm>
            <a:off x="6292260" y="5433483"/>
            <a:ext cx="1926324"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02A899B6-2B70-3A57-3989-4366CD0C9A4C}"/>
              </a:ext>
            </a:extLst>
          </p:cNvPr>
          <p:cNvSpPr txBox="1"/>
          <p:nvPr/>
        </p:nvSpPr>
        <p:spPr>
          <a:xfrm>
            <a:off x="6430855" y="5422317"/>
            <a:ext cx="1712012" cy="369332"/>
          </a:xfrm>
          <a:prstGeom prst="rect">
            <a:avLst/>
          </a:prstGeom>
          <a:noFill/>
        </p:spPr>
        <p:txBody>
          <a:bodyPr wrap="square" rtlCol="0">
            <a:spAutoFit/>
          </a:bodyPr>
          <a:lstStyle/>
          <a:p>
            <a:r>
              <a:rPr lang="fr-FR" dirty="0">
                <a:solidFill>
                  <a:schemeClr val="bg1">
                    <a:lumMod val="75000"/>
                  </a:schemeClr>
                </a:solidFill>
              </a:rPr>
              <a:t>matérialité</a:t>
            </a:r>
          </a:p>
        </p:txBody>
      </p:sp>
      <p:sp>
        <p:nvSpPr>
          <p:cNvPr id="44" name="ZoneTexte 43">
            <a:extLst>
              <a:ext uri="{FF2B5EF4-FFF2-40B4-BE49-F238E27FC236}">
                <a16:creationId xmlns:a16="http://schemas.microsoft.com/office/drawing/2014/main" id="{3A98AEBA-3AB8-5452-55D7-FF736F5B434A}"/>
              </a:ext>
            </a:extLst>
          </p:cNvPr>
          <p:cNvSpPr txBox="1"/>
          <p:nvPr/>
        </p:nvSpPr>
        <p:spPr>
          <a:xfrm>
            <a:off x="6019717" y="4636668"/>
            <a:ext cx="2886075" cy="338554"/>
          </a:xfrm>
          <a:prstGeom prst="rect">
            <a:avLst/>
          </a:prstGeom>
          <a:noFill/>
        </p:spPr>
        <p:txBody>
          <a:bodyPr wrap="square" rtlCol="0">
            <a:spAutoFit/>
          </a:bodyPr>
          <a:lstStyle/>
          <a:p>
            <a:pPr algn="ctr"/>
            <a:r>
              <a:rPr lang="fr-FR" sz="1600" dirty="0"/>
              <a:t>Déterminités</a:t>
            </a:r>
          </a:p>
        </p:txBody>
      </p:sp>
      <p:sp>
        <p:nvSpPr>
          <p:cNvPr id="45" name="ZoneTexte 44">
            <a:extLst>
              <a:ext uri="{FF2B5EF4-FFF2-40B4-BE49-F238E27FC236}">
                <a16:creationId xmlns:a16="http://schemas.microsoft.com/office/drawing/2014/main" id="{FDB6DABC-F0D2-39A9-C991-F42BCC9758A6}"/>
              </a:ext>
            </a:extLst>
          </p:cNvPr>
          <p:cNvSpPr txBox="1"/>
          <p:nvPr/>
        </p:nvSpPr>
        <p:spPr>
          <a:xfrm>
            <a:off x="6424424" y="5976831"/>
            <a:ext cx="1514475" cy="584775"/>
          </a:xfrm>
          <a:prstGeom prst="rect">
            <a:avLst/>
          </a:prstGeom>
          <a:noFill/>
        </p:spPr>
        <p:txBody>
          <a:bodyPr wrap="square" rtlCol="0">
            <a:spAutoFit/>
          </a:bodyPr>
          <a:lstStyle/>
          <a:p>
            <a:pPr algn="ctr"/>
            <a:r>
              <a:rPr lang="fr-FR" sz="1600" dirty="0"/>
              <a:t>Possibilité active</a:t>
            </a:r>
          </a:p>
        </p:txBody>
      </p:sp>
      <p:sp>
        <p:nvSpPr>
          <p:cNvPr id="10" name="ZoneTexte 9">
            <a:extLst>
              <a:ext uri="{FF2B5EF4-FFF2-40B4-BE49-F238E27FC236}">
                <a16:creationId xmlns:a16="http://schemas.microsoft.com/office/drawing/2014/main" id="{69AC1F8A-EA8F-D29F-03E7-C78952795643}"/>
              </a:ext>
            </a:extLst>
          </p:cNvPr>
          <p:cNvSpPr txBox="1"/>
          <p:nvPr/>
        </p:nvSpPr>
        <p:spPr>
          <a:xfrm>
            <a:off x="1013733" y="5248817"/>
            <a:ext cx="1525756" cy="738664"/>
          </a:xfrm>
          <a:prstGeom prst="rect">
            <a:avLst/>
          </a:prstGeom>
          <a:noFill/>
        </p:spPr>
        <p:txBody>
          <a:bodyPr wrap="square" rtlCol="0">
            <a:spAutoFit/>
          </a:bodyPr>
          <a:lstStyle/>
          <a:p>
            <a:r>
              <a:rPr lang="fr-FR" sz="1400" dirty="0"/>
              <a:t>Possibilités, connaissances…</a:t>
            </a:r>
          </a:p>
        </p:txBody>
      </p:sp>
      <p:sp>
        <p:nvSpPr>
          <p:cNvPr id="46" name="ZoneTexte 45">
            <a:extLst>
              <a:ext uri="{FF2B5EF4-FFF2-40B4-BE49-F238E27FC236}">
                <a16:creationId xmlns:a16="http://schemas.microsoft.com/office/drawing/2014/main" id="{72871D39-A123-D842-CB75-96A6301A1579}"/>
              </a:ext>
            </a:extLst>
          </p:cNvPr>
          <p:cNvSpPr txBox="1"/>
          <p:nvPr/>
        </p:nvSpPr>
        <p:spPr>
          <a:xfrm>
            <a:off x="10590980" y="5357071"/>
            <a:ext cx="1601020" cy="646331"/>
          </a:xfrm>
          <a:prstGeom prst="rect">
            <a:avLst/>
          </a:prstGeom>
          <a:noFill/>
        </p:spPr>
        <p:txBody>
          <a:bodyPr wrap="square" rtlCol="0">
            <a:spAutoFit/>
          </a:bodyPr>
          <a:lstStyle/>
          <a:p>
            <a:pPr algn="ctr"/>
            <a:r>
              <a:rPr lang="fr-FR" dirty="0"/>
              <a:t>Fin utopique en vue</a:t>
            </a:r>
          </a:p>
        </p:txBody>
      </p:sp>
    </p:spTree>
    <p:extLst>
      <p:ext uri="{BB962C8B-B14F-4D97-AF65-F5344CB8AC3E}">
        <p14:creationId xmlns:p14="http://schemas.microsoft.com/office/powerpoint/2010/main" val="2915268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5CBCE-8AB3-B841-1360-ABC4774E667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6B2E4B8-1DD9-E96D-4C16-64684B9DC421}"/>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3-</a:t>
            </a:r>
          </a:p>
        </p:txBody>
      </p:sp>
      <p:sp>
        <p:nvSpPr>
          <p:cNvPr id="2" name="Rectangle : coins arrondis 1">
            <a:extLst>
              <a:ext uri="{FF2B5EF4-FFF2-40B4-BE49-F238E27FC236}">
                <a16:creationId xmlns:a16="http://schemas.microsoft.com/office/drawing/2014/main" id="{C18DD438-431D-46B6-490C-C771300C1830}"/>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4E206B17-4CB8-878D-2180-AE0FE8D1B88A}"/>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13" name="Rectangle : coins arrondis 12">
            <a:extLst>
              <a:ext uri="{FF2B5EF4-FFF2-40B4-BE49-F238E27FC236}">
                <a16:creationId xmlns:a16="http://schemas.microsoft.com/office/drawing/2014/main" id="{61234C0B-105A-CCCA-7C1B-0151D179946C}"/>
              </a:ext>
            </a:extLst>
          </p:cNvPr>
          <p:cNvSpPr/>
          <p:nvPr/>
        </p:nvSpPr>
        <p:spPr>
          <a:xfrm>
            <a:off x="7500730" y="1089639"/>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Conception </a:t>
            </a:r>
          </a:p>
          <a:p>
            <a:pPr algn="ctr"/>
            <a:r>
              <a:rPr lang="fr-FR" dirty="0"/>
              <a:t>d’un contrat de base</a:t>
            </a:r>
          </a:p>
        </p:txBody>
      </p:sp>
      <p:sp>
        <p:nvSpPr>
          <p:cNvPr id="7" name="ZoneTexte 6">
            <a:extLst>
              <a:ext uri="{FF2B5EF4-FFF2-40B4-BE49-F238E27FC236}">
                <a16:creationId xmlns:a16="http://schemas.microsoft.com/office/drawing/2014/main" id="{3D3EC11B-1FD3-A259-8563-CBC3E85A3BD3}"/>
              </a:ext>
            </a:extLst>
          </p:cNvPr>
          <p:cNvSpPr txBox="1"/>
          <p:nvPr/>
        </p:nvSpPr>
        <p:spPr>
          <a:xfrm>
            <a:off x="296863" y="2229322"/>
            <a:ext cx="10728946" cy="3785652"/>
          </a:xfrm>
          <a:prstGeom prst="rect">
            <a:avLst/>
          </a:prstGeom>
          <a:noFill/>
        </p:spPr>
        <p:txBody>
          <a:bodyPr wrap="square" rtlCol="0">
            <a:spAutoFit/>
          </a:bodyPr>
          <a:lstStyle/>
          <a:p>
            <a:r>
              <a:rPr lang="fr-FR" sz="1600" b="1" u="sng" dirty="0">
                <a:latin typeface="Avenir Book" panose="02000503020000020003" pitchFamily="2" charset="0"/>
                <a:ea typeface="Times New Roman" panose="02020603050405020304" pitchFamily="18" charset="0"/>
              </a:rPr>
              <a:t>Méthode et objectif de ce pas</a:t>
            </a:r>
          </a:p>
          <a:p>
            <a:r>
              <a:rPr lang="fr-FR" sz="1600" dirty="0">
                <a:latin typeface="Avenir Book" panose="02000503020000020003" pitchFamily="2" charset="0"/>
                <a:ea typeface="Times New Roman" panose="02020603050405020304" pitchFamily="18" charset="0"/>
              </a:rPr>
              <a:t>V</a:t>
            </a:r>
            <a:r>
              <a:rPr lang="fr-FR" sz="1600" dirty="0">
                <a:effectLst/>
                <a:latin typeface="Avenir Book" panose="02000503020000020003" pitchFamily="2" charset="0"/>
                <a:ea typeface="Times New Roman" panose="02020603050405020304" pitchFamily="18" charset="0"/>
              </a:rPr>
              <a:t>eiller à ce que les </a:t>
            </a:r>
            <a:r>
              <a:rPr lang="fr-FR" sz="1600" i="1" dirty="0">
                <a:effectLst/>
                <a:latin typeface="Avenir Book" panose="02000503020000020003" pitchFamily="2" charset="0"/>
                <a:ea typeface="Times New Roman" panose="02020603050405020304" pitchFamily="18" charset="0"/>
              </a:rPr>
              <a:t>finalités « idéales » &amp; moyens « idéaux »</a:t>
            </a:r>
            <a:r>
              <a:rPr lang="fr-FR" sz="1600" dirty="0">
                <a:effectLst/>
                <a:latin typeface="Avenir Book" panose="02000503020000020003" pitchFamily="2" charset="0"/>
                <a:ea typeface="Times New Roman" panose="02020603050405020304" pitchFamily="18" charset="0"/>
              </a:rPr>
              <a:t> soient en correspondance, s’enrichissent et se transforment mutuellement. </a:t>
            </a:r>
          </a:p>
          <a:p>
            <a:r>
              <a:rPr lang="fr-FR" sz="1600" dirty="0">
                <a:latin typeface="Avenir Book" panose="02000503020000020003" pitchFamily="2" charset="0"/>
                <a:ea typeface="Times New Roman" panose="02020603050405020304" pitchFamily="18" charset="0"/>
              </a:rPr>
              <a:t>expérimenter</a:t>
            </a:r>
            <a:endParaRPr lang="fr-FR" sz="1600" dirty="0">
              <a:effectLst/>
              <a:latin typeface="Avenir Book" panose="02000503020000020003" pitchFamily="2" charset="0"/>
              <a:ea typeface="Times New Roman" panose="02020603050405020304" pitchFamily="18" charset="0"/>
            </a:endParaRPr>
          </a:p>
          <a:p>
            <a:endParaRPr lang="fr-FR" sz="1600" dirty="0">
              <a:effectLst/>
              <a:latin typeface="Avenir Book" panose="02000503020000020003" pitchFamily="2" charset="0"/>
              <a:ea typeface="Times New Roman" panose="02020603050405020304" pitchFamily="18" charset="0"/>
            </a:endParaRPr>
          </a:p>
          <a:p>
            <a:r>
              <a:rPr lang="fr-FR" sz="1600" b="1" i="1" u="sng" dirty="0">
                <a:latin typeface="Avenir Book" panose="02000503020000020003" pitchFamily="2" charset="0"/>
                <a:ea typeface="Times New Roman" panose="02020603050405020304" pitchFamily="18" charset="0"/>
              </a:rPr>
              <a:t>P</a:t>
            </a:r>
            <a:r>
              <a:rPr lang="fr-FR" sz="1600" b="1" i="1" u="sng" dirty="0">
                <a:effectLst/>
                <a:latin typeface="Avenir Book" panose="02000503020000020003" pitchFamily="2" charset="0"/>
                <a:ea typeface="Times New Roman" panose="02020603050405020304" pitchFamily="18" charset="0"/>
              </a:rPr>
              <a:t>rincipes</a:t>
            </a:r>
            <a:r>
              <a:rPr lang="fr-FR" sz="1600" b="1" u="sng" dirty="0">
                <a:effectLst/>
                <a:latin typeface="Avenir Book" panose="02000503020000020003" pitchFamily="2" charset="0"/>
                <a:ea typeface="Times New Roman" panose="02020603050405020304" pitchFamily="18" charset="0"/>
              </a:rPr>
              <a:t>, </a:t>
            </a:r>
          </a:p>
          <a:p>
            <a:pPr marL="285750" indent="-285750">
              <a:buFontTx/>
              <a:buChar char="-"/>
            </a:pPr>
            <a:r>
              <a:rPr lang="fr-FR" sz="1600" dirty="0">
                <a:effectLst/>
                <a:latin typeface="Avenir Book" panose="02000503020000020003" pitchFamily="2" charset="0"/>
                <a:ea typeface="Times New Roman" panose="02020603050405020304" pitchFamily="18" charset="0"/>
              </a:rPr>
              <a:t>l’hétérotopie est centrale =&gt; en cohérence, les démarches de </a:t>
            </a:r>
            <a:r>
              <a:rPr lang="fr-FR" sz="1600" dirty="0" err="1">
                <a:effectLst/>
                <a:latin typeface="Avenir Book" panose="02000503020000020003" pitchFamily="2" charset="0"/>
                <a:ea typeface="Times New Roman" panose="02020603050405020304" pitchFamily="18" charset="0"/>
              </a:rPr>
              <a:t>co-conception</a:t>
            </a:r>
            <a:r>
              <a:rPr lang="fr-FR" sz="1600" dirty="0">
                <a:effectLst/>
                <a:latin typeface="Avenir Book" panose="02000503020000020003" pitchFamily="2" charset="0"/>
                <a:ea typeface="Times New Roman" panose="02020603050405020304" pitchFamily="18" charset="0"/>
              </a:rPr>
              <a:t> seront ouvertes à des acteurs partageant leurs valeurs et intérêts à l’égard de la TAE mais tout ne sera pas discuté et discutable. </a:t>
            </a:r>
          </a:p>
          <a:p>
            <a:pPr marL="285750" indent="-285750">
              <a:buFontTx/>
              <a:buChar char="-"/>
            </a:pPr>
            <a:r>
              <a:rPr lang="fr-FR" sz="1600" dirty="0">
                <a:effectLst/>
                <a:latin typeface="Avenir Book" panose="02000503020000020003" pitchFamily="2" charset="0"/>
                <a:ea typeface="Times New Roman" panose="02020603050405020304" pitchFamily="18" charset="0"/>
              </a:rPr>
              <a:t>exploitation et recherche seront pensées ensemble. </a:t>
            </a:r>
          </a:p>
          <a:p>
            <a:pPr marL="285750" indent="-285750">
              <a:buFontTx/>
              <a:buChar char="-"/>
            </a:pPr>
            <a:r>
              <a:rPr lang="fr-FR" sz="1600" dirty="0">
                <a:effectLst/>
                <a:latin typeface="Avenir Book" panose="02000503020000020003" pitchFamily="2" charset="0"/>
                <a:ea typeface="Times New Roman" panose="02020603050405020304" pitchFamily="18" charset="0"/>
              </a:rPr>
              <a:t>l’exploitation est expérimentée. Conformément au projet-chantier inscrit dans la prise de risque, les techniciens devront faire le deuil des cultures qui périssent. </a:t>
            </a:r>
          </a:p>
          <a:p>
            <a:pPr marL="285750" indent="-285750">
              <a:buFontTx/>
              <a:buChar char="-"/>
            </a:pPr>
            <a:endParaRPr lang="fr-FR" sz="1600" dirty="0">
              <a:effectLst/>
              <a:latin typeface="Avenir Book" panose="02000503020000020003" pitchFamily="2" charset="0"/>
              <a:ea typeface="Times New Roman" panose="02020603050405020304" pitchFamily="18" charset="0"/>
            </a:endParaRPr>
          </a:p>
          <a:p>
            <a:r>
              <a:rPr lang="fr-FR" sz="1600" b="1" i="1" u="sng" dirty="0">
                <a:effectLst/>
                <a:latin typeface="Avenir Book" panose="02000503020000020003" pitchFamily="2" charset="0"/>
                <a:ea typeface="Times New Roman" panose="02020603050405020304" pitchFamily="18" charset="0"/>
              </a:rPr>
              <a:t>Préceptes</a:t>
            </a:r>
            <a:r>
              <a:rPr lang="fr-FR" sz="1600" b="1" dirty="0">
                <a:effectLst/>
                <a:latin typeface="Avenir Book" panose="02000503020000020003" pitchFamily="2" charset="0"/>
                <a:ea typeface="Times New Roman" panose="02020603050405020304" pitchFamily="18" charset="0"/>
              </a:rPr>
              <a:t>. </a:t>
            </a:r>
            <a:r>
              <a:rPr lang="fr-FR" sz="1600" dirty="0">
                <a:latin typeface="Avenir Book" panose="02000503020000020003" pitchFamily="2" charset="0"/>
                <a:ea typeface="Times New Roman" panose="02020603050405020304" pitchFamily="18" charset="0"/>
              </a:rPr>
              <a:t>E</a:t>
            </a:r>
            <a:r>
              <a:rPr lang="fr-FR" sz="1600" dirty="0">
                <a:effectLst/>
                <a:latin typeface="Avenir Book" panose="02000503020000020003" pitchFamily="2" charset="0"/>
                <a:ea typeface="Times New Roman" panose="02020603050405020304" pitchFamily="18" charset="0"/>
              </a:rPr>
              <a:t>xploitation et recherche doivent être pensées ensemble, + précisément les équipes devront échanger sur les projets autour des temporalités de culture en intégrant les espaces de réflexivités. </a:t>
            </a:r>
          </a:p>
          <a:p>
            <a:endParaRPr lang="fr-FR" sz="1600" dirty="0">
              <a:solidFill>
                <a:schemeClr val="bg1">
                  <a:lumMod val="50000"/>
                </a:schemeClr>
              </a:solidFill>
              <a:latin typeface="Avenir Book" panose="02000503020000020003" pitchFamily="2" charset="0"/>
            </a:endParaRPr>
          </a:p>
        </p:txBody>
      </p:sp>
    </p:spTree>
    <p:extLst>
      <p:ext uri="{BB962C8B-B14F-4D97-AF65-F5344CB8AC3E}">
        <p14:creationId xmlns:p14="http://schemas.microsoft.com/office/powerpoint/2010/main" val="3561972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56D16-1798-4AEA-F7E6-0B985F0061F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46CDD92-16CF-1494-DB86-4F2995975343}"/>
              </a:ext>
            </a:extLst>
          </p:cNvPr>
          <p:cNvSpPr txBox="1"/>
          <p:nvPr/>
        </p:nvSpPr>
        <p:spPr>
          <a:xfrm>
            <a:off x="711508" y="299283"/>
            <a:ext cx="10789920" cy="1323439"/>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En conclusion</a:t>
            </a:r>
          </a:p>
          <a:p>
            <a:pPr algn="ctr"/>
            <a:endParaRPr lang="fr-FR" sz="4000" b="1" dirty="0">
              <a:latin typeface="Palatino" pitchFamily="2" charset="77"/>
              <a:ea typeface="Palatino" pitchFamily="2" charset="77"/>
              <a:cs typeface="Trebuchet MS" charset="0"/>
            </a:endParaRPr>
          </a:p>
        </p:txBody>
      </p:sp>
      <p:sp>
        <p:nvSpPr>
          <p:cNvPr id="10" name="ZoneTexte 9">
            <a:extLst>
              <a:ext uri="{FF2B5EF4-FFF2-40B4-BE49-F238E27FC236}">
                <a16:creationId xmlns:a16="http://schemas.microsoft.com/office/drawing/2014/main" id="{22ABD4F4-3B00-369E-3142-01DB1EA69759}"/>
              </a:ext>
            </a:extLst>
          </p:cNvPr>
          <p:cNvSpPr txBox="1"/>
          <p:nvPr/>
        </p:nvSpPr>
        <p:spPr>
          <a:xfrm>
            <a:off x="1097284" y="961002"/>
            <a:ext cx="10564586" cy="6020110"/>
          </a:xfrm>
          <a:prstGeom prst="rect">
            <a:avLst/>
          </a:prstGeom>
          <a:noFill/>
        </p:spPr>
        <p:txBody>
          <a:bodyPr wrap="square" rtlCol="0">
            <a:spAutoFit/>
          </a:bodyPr>
          <a:lstStyle/>
          <a:p>
            <a:pPr marL="285750" indent="-285750">
              <a:lnSpc>
                <a:spcPct val="120000"/>
              </a:lnSpc>
              <a:buFont typeface="Arial" panose="020B0604020202020204" pitchFamily="34" charset="0"/>
              <a:buChar char="•"/>
            </a:pPr>
            <a:endParaRPr lang="fr-FR" dirty="0">
              <a:solidFill>
                <a:srgbClr val="C00000"/>
              </a:solidFill>
              <a:latin typeface="Bahnschrift Light SemiCondensed" panose="020B0502040204020203" pitchFamily="34" charset="0"/>
              <a:ea typeface="Palatino" pitchFamily="2" charset="77"/>
              <a:cs typeface="Times New Roman" panose="02020603050405020304" pitchFamily="18" charset="0"/>
            </a:endParaRPr>
          </a:p>
          <a:p>
            <a:pPr>
              <a:lnSpc>
                <a:spcPct val="120000"/>
              </a:lnSpc>
            </a:pPr>
            <a:r>
              <a:rPr lang="fr-FR" b="1" dirty="0">
                <a:latin typeface="Bahnschrift Light SemiCondensed" panose="020B0502040204020203" pitchFamily="34" charset="0"/>
                <a:cs typeface="Times New Roman" panose="02020603050405020304" pitchFamily="18" charset="0"/>
              </a:rPr>
              <a:t>C’est quoi le problème </a:t>
            </a:r>
            <a:r>
              <a:rPr lang="fr-FR" dirty="0">
                <a:latin typeface="Bahnschrift Light SemiCondensed" panose="020B0502040204020203" pitchFamily="34" charset="0"/>
                <a:cs typeface="Times New Roman" panose="02020603050405020304" pitchFamily="18" charset="0"/>
              </a:rPr>
              <a:t>(trouble et…) ? Ouvrir la boîte noire (alertes, préoccupations, manques, défis, conséquences) : des valences, des instructions</a:t>
            </a:r>
          </a:p>
          <a:p>
            <a:pPr>
              <a:lnSpc>
                <a:spcPct val="120000"/>
              </a:lnSpc>
            </a:pPr>
            <a:r>
              <a:rPr lang="fr-FR" dirty="0">
                <a:latin typeface="Bahnschrift Light SemiCondensed" panose="020B0502040204020203" pitchFamily="34" charset="0"/>
                <a:cs typeface="Times New Roman" panose="02020603050405020304" pitchFamily="18" charset="0"/>
              </a:rPr>
              <a:t>Associé à des valeurs</a:t>
            </a:r>
          </a:p>
          <a:p>
            <a:pPr>
              <a:lnSpc>
                <a:spcPct val="120000"/>
              </a:lnSpc>
            </a:pPr>
            <a:r>
              <a:rPr lang="fr-FR" dirty="0">
                <a:latin typeface="Bahnschrift Light SemiCondensed" panose="020B0502040204020203" pitchFamily="34" charset="0"/>
                <a:cs typeface="Times New Roman" panose="02020603050405020304" pitchFamily="18" charset="0"/>
              </a:rPr>
              <a:t>Des désirables</a:t>
            </a:r>
          </a:p>
          <a:p>
            <a:pPr>
              <a:lnSpc>
                <a:spcPct val="120000"/>
              </a:lnSpc>
            </a:pPr>
            <a:r>
              <a:rPr lang="fr-FR" dirty="0">
                <a:latin typeface="Bahnschrift Light SemiCondensed" panose="020B0502040204020203" pitchFamily="34" charset="0"/>
                <a:cs typeface="Times New Roman" panose="02020603050405020304" pitchFamily="18" charset="0"/>
              </a:rPr>
              <a:t>Des objets d’intérêts à traiter &amp; périmètres, temporalités, formes, transitions professionnelles</a:t>
            </a:r>
          </a:p>
          <a:p>
            <a:pPr>
              <a:lnSpc>
                <a:spcPct val="120000"/>
              </a:lnSpc>
            </a:pPr>
            <a:endParaRPr lang="fr-FR" dirty="0">
              <a:latin typeface="Bahnschrift Light SemiCondensed" panose="020B0502040204020203" pitchFamily="34" charset="0"/>
              <a:cs typeface="Times New Roman" panose="02020603050405020304" pitchFamily="18" charset="0"/>
            </a:endParaRPr>
          </a:p>
          <a:p>
            <a:pPr>
              <a:lnSpc>
                <a:spcPct val="120000"/>
              </a:lnSpc>
            </a:pPr>
            <a:r>
              <a:rPr lang="fr-FR" b="1" dirty="0">
                <a:latin typeface="Bahnschrift Light SemiCondensed" panose="020B0502040204020203" pitchFamily="34" charset="0"/>
                <a:cs typeface="Times New Roman" panose="02020603050405020304" pitchFamily="18" charset="0"/>
              </a:rPr>
              <a:t>Souhaitables/possibles</a:t>
            </a:r>
          </a:p>
          <a:p>
            <a:pPr>
              <a:lnSpc>
                <a:spcPct val="120000"/>
              </a:lnSpc>
            </a:pPr>
            <a:endParaRPr lang="fr-FR" b="1" dirty="0">
              <a:latin typeface="Bahnschrift Light SemiCondensed" panose="020B0502040204020203" pitchFamily="34" charset="0"/>
              <a:cs typeface="Times New Roman" panose="02020603050405020304" pitchFamily="18" charset="0"/>
            </a:endParaRPr>
          </a:p>
          <a:p>
            <a:pPr>
              <a:lnSpc>
                <a:spcPct val="120000"/>
              </a:lnSpc>
            </a:pPr>
            <a:r>
              <a:rPr lang="fr-FR" b="1" dirty="0">
                <a:latin typeface="Bahnschrift Light SemiCondensed" panose="020B0502040204020203" pitchFamily="34" charset="0"/>
                <a:cs typeface="Times New Roman" panose="02020603050405020304" pitchFamily="18" charset="0"/>
              </a:rPr>
              <a:t>Milieu d’</a:t>
            </a:r>
            <a:r>
              <a:rPr lang="fr-FR" b="1" dirty="0" err="1">
                <a:latin typeface="Bahnschrift Light SemiCondensed" panose="020B0502040204020203" pitchFamily="34" charset="0"/>
                <a:cs typeface="Times New Roman" panose="02020603050405020304" pitchFamily="18" charset="0"/>
              </a:rPr>
              <a:t>intermédialité</a:t>
            </a:r>
            <a:r>
              <a:rPr lang="fr-FR" b="1" dirty="0">
                <a:latin typeface="Bahnschrift Light SemiCondensed" panose="020B0502040204020203" pitchFamily="34" charset="0"/>
                <a:cs typeface="Times New Roman" panose="02020603050405020304" pitchFamily="18" charset="0"/>
              </a:rPr>
              <a:t>/public</a:t>
            </a:r>
          </a:p>
          <a:p>
            <a:pPr>
              <a:lnSpc>
                <a:spcPct val="120000"/>
              </a:lnSpc>
            </a:pPr>
            <a:endParaRPr lang="fr-FR" dirty="0">
              <a:latin typeface="Bahnschrift Light SemiCondensed" panose="020B0502040204020203" pitchFamily="34" charset="0"/>
              <a:cs typeface="Times New Roman" panose="02020603050405020304" pitchFamily="18" charset="0"/>
            </a:endParaRPr>
          </a:p>
          <a:p>
            <a:pPr>
              <a:lnSpc>
                <a:spcPct val="120000"/>
              </a:lnSpc>
            </a:pPr>
            <a:r>
              <a:rPr lang="fr-FR" b="1" dirty="0">
                <a:latin typeface="Bahnschrift Light SemiCondensed" panose="020B0502040204020203" pitchFamily="34" charset="0"/>
                <a:cs typeface="Times New Roman" panose="02020603050405020304" pitchFamily="18" charset="0"/>
              </a:rPr>
              <a:t>Fable, projet chantier, contrat de base</a:t>
            </a:r>
          </a:p>
          <a:p>
            <a:pPr>
              <a:lnSpc>
                <a:spcPct val="120000"/>
              </a:lnSpc>
            </a:pPr>
            <a:endParaRPr lang="fr-FR" b="1" dirty="0">
              <a:latin typeface="Bahnschrift Light SemiCondensed" panose="020B0502040204020203" pitchFamily="34" charset="0"/>
              <a:cs typeface="Times New Roman" panose="02020603050405020304" pitchFamily="18" charset="0"/>
            </a:endParaRPr>
          </a:p>
          <a:p>
            <a:pPr algn="r">
              <a:lnSpc>
                <a:spcPct val="120000"/>
              </a:lnSpc>
            </a:pPr>
            <a:r>
              <a:rPr lang="fr-FR" b="1" dirty="0">
                <a:solidFill>
                  <a:srgbClr val="C00000"/>
                </a:solidFill>
                <a:latin typeface="Bahnschrift Light SemiCondensed" panose="020B0502040204020203" pitchFamily="34" charset="0"/>
                <a:cs typeface="Times New Roman" panose="02020603050405020304" pitchFamily="18" charset="0"/>
              </a:rPr>
              <a:t>Gouvernance de l’action/ articulations entre projets chantiers, etc.</a:t>
            </a:r>
          </a:p>
          <a:p>
            <a:pPr>
              <a:lnSpc>
                <a:spcPct val="120000"/>
              </a:lnSpc>
            </a:pPr>
            <a:endParaRPr lang="fr-FR" dirty="0">
              <a:solidFill>
                <a:srgbClr val="C00000"/>
              </a:solidFill>
              <a:latin typeface="Bahnschrift Light SemiCondensed" panose="020B0502040204020203" pitchFamily="34" charset="0"/>
            </a:endParaRPr>
          </a:p>
          <a:p>
            <a:pPr marL="285750" indent="-285750">
              <a:lnSpc>
                <a:spcPct val="120000"/>
              </a:lnSpc>
              <a:buClr>
                <a:srgbClr val="C00000"/>
              </a:buClr>
              <a:buFont typeface="Arial" panose="020B0604020202020204" pitchFamily="34" charset="0"/>
              <a:buChar char="•"/>
            </a:pPr>
            <a:endParaRPr lang="fr-FR" dirty="0">
              <a:latin typeface="Bahnschrift Light SemiCondensed" panose="020B0502040204020203" pitchFamily="34" charset="0"/>
              <a:cs typeface="Times New Roman" panose="02020603050405020304" pitchFamily="18" charset="0"/>
            </a:endParaRPr>
          </a:p>
          <a:p>
            <a:pPr marL="285750" indent="-285750">
              <a:lnSpc>
                <a:spcPct val="120000"/>
              </a:lnSpc>
              <a:buClr>
                <a:srgbClr val="C00000"/>
              </a:buClr>
              <a:buFont typeface="Arial" panose="020B0604020202020204" pitchFamily="34" charset="0"/>
              <a:buChar char="•"/>
            </a:pPr>
            <a:endParaRPr lang="fr-FR" dirty="0">
              <a:latin typeface="Bahnschrift Light SemiCondensed" panose="020B0502040204020203" pitchFamily="34" charset="0"/>
              <a:cs typeface="Times New Roman" panose="02020603050405020304" pitchFamily="18" charset="0"/>
            </a:endParaRPr>
          </a:p>
          <a:p>
            <a:endParaRPr lang="fr-FR" dirty="0">
              <a:latin typeface="Bahnschrift Light SemiCondensed"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694734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6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1484A-EC4B-65CD-B84D-7ED4D02F521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AC18A76-E881-37A5-A368-5FD02C74875D}"/>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1- 1</a:t>
            </a:r>
            <a:r>
              <a:rPr lang="fr-FR" sz="4000" b="1" baseline="30000" dirty="0">
                <a:latin typeface="Palatino" pitchFamily="2" charset="77"/>
                <a:ea typeface="Palatino" pitchFamily="2" charset="77"/>
                <a:cs typeface="Trebuchet MS" charset="0"/>
              </a:rPr>
              <a:t>er</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333A3155-B3A3-D9E0-4D0A-E2DCE75C39F2}"/>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6EF8A26C-4C56-22D0-5CF8-20245DA67548}"/>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EF6AE074-8C71-E946-8646-1FA8F1F85A31}"/>
              </a:ext>
            </a:extLst>
          </p:cNvPr>
          <p:cNvSpPr txBox="1"/>
          <p:nvPr/>
        </p:nvSpPr>
        <p:spPr>
          <a:xfrm>
            <a:off x="4254500" y="1457187"/>
            <a:ext cx="7474778" cy="5509200"/>
          </a:xfrm>
          <a:prstGeom prst="rect">
            <a:avLst/>
          </a:prstGeom>
          <a:noFill/>
        </p:spPr>
        <p:txBody>
          <a:bodyPr wrap="square" rtlCol="0">
            <a:spAutoFit/>
          </a:bodyPr>
          <a:lstStyle/>
          <a:p>
            <a:r>
              <a:rPr lang="fr-FR" sz="1600" u="sng" dirty="0">
                <a:latin typeface="Bahnschrift Light SemiCondensed" panose="020B0502040204020203" pitchFamily="34" charset="0"/>
              </a:rPr>
              <a:t>Objectif de ce pas</a:t>
            </a:r>
          </a:p>
          <a:p>
            <a:pPr algn="ctr"/>
            <a:r>
              <a:rPr lang="fr-FR" sz="1600" dirty="0">
                <a:latin typeface="Bahnschrift Light SemiCondensed" panose="020B0502040204020203" pitchFamily="34" charset="0"/>
              </a:rPr>
              <a:t> Permettre au public /</a:t>
            </a:r>
            <a:r>
              <a:rPr lang="fr-FR" sz="1600" dirty="0" err="1">
                <a:latin typeface="Bahnschrift Light SemiCondensed" panose="020B0502040204020203" pitchFamily="34" charset="0"/>
              </a:rPr>
              <a:t>re-constituer</a:t>
            </a:r>
            <a:r>
              <a:rPr lang="fr-FR" sz="1600" dirty="0">
                <a:latin typeface="Bahnschrift Light SemiCondensed" panose="020B0502040204020203" pitchFamily="34" charset="0"/>
              </a:rPr>
              <a:t> le public (autour de)</a:t>
            </a:r>
          </a:p>
          <a:p>
            <a:pPr marL="285750" indent="-285750">
              <a:buFontTx/>
              <a:buChar char="-"/>
            </a:pPr>
            <a:r>
              <a:rPr lang="fr-FR" sz="1600" dirty="0">
                <a:solidFill>
                  <a:srgbClr val="C00000"/>
                </a:solidFill>
                <a:latin typeface="Bahnschrift Light SemiCondensed" panose="020B0502040204020203" pitchFamily="34" charset="0"/>
              </a:rPr>
              <a:t>De dire </a:t>
            </a:r>
            <a:r>
              <a:rPr lang="fr-FR" sz="1600" dirty="0">
                <a:latin typeface="Bahnschrift Light SemiCondensed" panose="020B0502040204020203" pitchFamily="34" charset="0"/>
              </a:rPr>
              <a:t>ce qui ne va pas pas ou plus dans la société, les alertes, les préoccupations, les manques, les défis, les conséquences que l’on veut affronter et résoudre</a:t>
            </a:r>
          </a:p>
          <a:p>
            <a:pPr marL="285750" indent="-285750">
              <a:buFontTx/>
              <a:buChar char="-"/>
            </a:pPr>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dans sa pluralité- de dire</a:t>
            </a:r>
          </a:p>
          <a:p>
            <a:r>
              <a:rPr lang="fr-FR" sz="1600" dirty="0">
                <a:latin typeface="Bahnschrift Light SemiCondensed" panose="020B0502040204020203" pitchFamily="34" charset="0"/>
              </a:rPr>
              <a:t>	- les objets qu’il veut » traiter »</a:t>
            </a:r>
          </a:p>
          <a:p>
            <a:r>
              <a:rPr lang="fr-FR" sz="1600" dirty="0">
                <a:latin typeface="Bahnschrift Light SemiCondensed" panose="020B0502040204020203" pitchFamily="34" charset="0"/>
              </a:rPr>
              <a:t>	- sur lesquels il pense devoir et pouvoir se positionner, avancer</a:t>
            </a:r>
          </a:p>
          <a:p>
            <a:r>
              <a:rPr lang="fr-FR" sz="1600" dirty="0">
                <a:latin typeface="Bahnschrift Light SemiCondensed" panose="020B0502040204020203" pitchFamily="34" charset="0"/>
              </a:rPr>
              <a:t>	- les choses qui valent</a:t>
            </a:r>
          </a:p>
          <a:p>
            <a:r>
              <a:rPr lang="fr-FR" sz="1600" dirty="0">
                <a:latin typeface="Bahnschrift Light SemiCondensed" panose="020B0502040204020203" pitchFamily="34" charset="0"/>
              </a:rPr>
              <a:t>	- ce qui manque pour y parvenir.</a:t>
            </a:r>
          </a:p>
          <a:p>
            <a:endParaRPr lang="fr-FR" sz="1600" dirty="0">
              <a:latin typeface="Bahnschrift Light SemiCondensed" panose="020B0502040204020203" pitchFamily="34" charset="0"/>
            </a:endParaRPr>
          </a:p>
          <a:p>
            <a:pPr algn="ctr"/>
            <a:r>
              <a:rPr lang="fr-FR" sz="1600" dirty="0">
                <a:latin typeface="Bahnschrift Light SemiCondensed" panose="020B0502040204020203" pitchFamily="34" charset="0"/>
              </a:rPr>
              <a:t>Pour l’ergonome, tout particulièrement</a:t>
            </a:r>
          </a:p>
          <a:p>
            <a:r>
              <a:rPr lang="fr-FR" sz="1600" dirty="0">
                <a:latin typeface="Bahnschrift Light SemiCondensed" panose="020B0502040204020203" pitchFamily="34" charset="0"/>
              </a:rPr>
              <a:t>- </a:t>
            </a:r>
            <a:r>
              <a:rPr lang="fr-FR" sz="1600" dirty="0">
                <a:solidFill>
                  <a:schemeClr val="accent1"/>
                </a:solidFill>
                <a:latin typeface="Bahnschrift Light SemiCondensed" panose="020B0502040204020203" pitchFamily="34" charset="0"/>
              </a:rPr>
              <a:t>Tenir la question du travail et de ses transitions </a:t>
            </a:r>
            <a:r>
              <a:rPr lang="fr-FR" sz="1600" dirty="0">
                <a:latin typeface="Bahnschrift Light SemiCondensed" panose="020B0502040204020203" pitchFamily="34" charset="0"/>
              </a:rPr>
              <a:t>: verrou et perspective, des coexistences potentielles, ce qui fait que le travail et l’activité ne permettent pas en l’état d’instruire ces alertes etc. et d’agir pour relever les défis signifiants de leurs points de vue).</a:t>
            </a:r>
          </a:p>
          <a:p>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ATTENTION Foisonnement MAIS</a:t>
            </a:r>
          </a:p>
          <a:p>
            <a:pPr marL="742950" lvl="1" indent="-285750">
              <a:buFontTx/>
              <a:buChar char="-"/>
            </a:pPr>
            <a:r>
              <a:rPr lang="fr-FR" sz="1600" dirty="0">
                <a:latin typeface="Bahnschrift Light SemiCondensed" panose="020B0502040204020203" pitchFamily="34" charset="0"/>
              </a:rPr>
              <a:t>poser les choses</a:t>
            </a:r>
          </a:p>
          <a:p>
            <a:pPr marL="742950" lvl="1" indent="-285750">
              <a:buFontTx/>
              <a:buChar char="-"/>
            </a:pPr>
            <a:r>
              <a:rPr lang="fr-FR" sz="1600" dirty="0">
                <a:latin typeface="Bahnschrift Light SemiCondensed" panose="020B0502040204020203" pitchFamily="34" charset="0"/>
              </a:rPr>
              <a:t>ne pas </a:t>
            </a:r>
            <a:r>
              <a:rPr lang="fr-FR" sz="1600" dirty="0">
                <a:solidFill>
                  <a:srgbClr val="C00000"/>
                </a:solidFill>
                <a:latin typeface="Bahnschrift Light SemiCondensed" panose="020B0502040204020203" pitchFamily="34" charset="0"/>
              </a:rPr>
              <a:t>déjà</a:t>
            </a:r>
            <a:r>
              <a:rPr lang="fr-FR" sz="1600" dirty="0">
                <a:latin typeface="Bahnschrift Light SemiCondensed" panose="020B0502040204020203" pitchFamily="34" charset="0"/>
              </a:rPr>
              <a:t> trier, ne pas choisir</a:t>
            </a:r>
          </a:p>
          <a:p>
            <a:endParaRPr lang="fr-FR" sz="1600" dirty="0">
              <a:latin typeface="Bahnschrift Light SemiCondensed" panose="020B0502040204020203" pitchFamily="34" charset="0"/>
            </a:endParaRPr>
          </a:p>
          <a:p>
            <a:endParaRPr lang="fr-FR" sz="1600" dirty="0">
              <a:solidFill>
                <a:srgbClr val="000000"/>
              </a:solidFill>
              <a:latin typeface="Bahnschrift Light SemiCondensed" panose="020B0502040204020203" pitchFamily="34" charset="0"/>
              <a:ea typeface="Times New Roman" panose="02020603050405020304" pitchFamily="18" charset="0"/>
            </a:endParaRPr>
          </a:p>
          <a:p>
            <a:endParaRPr lang="fr-FR" sz="1600" dirty="0">
              <a:latin typeface="Bahnschrift Light SemiCondensed" panose="020B0502040204020203" pitchFamily="34" charset="0"/>
            </a:endParaRPr>
          </a:p>
        </p:txBody>
      </p:sp>
      <p:sp>
        <p:nvSpPr>
          <p:cNvPr id="4" name="Rectangle : coins arrondis 3">
            <a:extLst>
              <a:ext uri="{FF2B5EF4-FFF2-40B4-BE49-F238E27FC236}">
                <a16:creationId xmlns:a16="http://schemas.microsoft.com/office/drawing/2014/main" id="{9D07F78D-388B-16EB-0464-98C8C9F3A689}"/>
              </a:ext>
            </a:extLst>
          </p:cNvPr>
          <p:cNvSpPr/>
          <p:nvPr/>
        </p:nvSpPr>
        <p:spPr>
          <a:xfrm>
            <a:off x="893762" y="3091702"/>
            <a:ext cx="2751137" cy="1935132"/>
          </a:xfrm>
          <a:prstGeom prst="roundRect">
            <a:avLst>
              <a:gd name="adj" fmla="val 14521"/>
            </a:avLst>
          </a:prstGeom>
          <a:solidFill>
            <a:schemeClr val="bg1"/>
          </a:solidFill>
          <a:ln>
            <a:solidFill>
              <a:schemeClr val="accent1"/>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fr-FR" dirty="0">
                <a:solidFill>
                  <a:schemeClr val="tx1"/>
                </a:solidFill>
                <a:latin typeface="Bahnschrift Light SemiCondensed" panose="020B0502040204020203" pitchFamily="34" charset="0"/>
              </a:rPr>
              <a:t>Constituer</a:t>
            </a:r>
            <a:r>
              <a:rPr lang="fr-FR" dirty="0">
                <a:latin typeface="Bahnschrift Light SemiCondensed" panose="020B0502040204020203" pitchFamily="34" charset="0"/>
              </a:rPr>
              <a:t> </a:t>
            </a:r>
            <a:r>
              <a:rPr lang="fr-FR" dirty="0">
                <a:solidFill>
                  <a:schemeClr val="tx1"/>
                </a:solidFill>
                <a:latin typeface="Bahnschrift Light SemiCondensed" panose="020B0502040204020203" pitchFamily="34" charset="0"/>
              </a:rPr>
              <a:t>le problème, ses termes, son cœur, ses contours…</a:t>
            </a:r>
          </a:p>
          <a:p>
            <a:pPr algn="ctr"/>
            <a:r>
              <a:rPr lang="fr-FR" dirty="0">
                <a:solidFill>
                  <a:schemeClr val="tx1"/>
                </a:solidFill>
                <a:latin typeface="Bahnschrift Light SemiCondensed" panose="020B0502040204020203" pitchFamily="34" charset="0"/>
              </a:rPr>
              <a:t>Constituer une configuration des acteurs porteurs de</a:t>
            </a:r>
          </a:p>
        </p:txBody>
      </p:sp>
    </p:spTree>
    <p:extLst>
      <p:ext uri="{BB962C8B-B14F-4D97-AF65-F5344CB8AC3E}">
        <p14:creationId xmlns:p14="http://schemas.microsoft.com/office/powerpoint/2010/main" val="1579590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1508" y="299283"/>
            <a:ext cx="10789920"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Préambule</a:t>
            </a:r>
          </a:p>
        </p:txBody>
      </p:sp>
      <p:sp>
        <p:nvSpPr>
          <p:cNvPr id="10" name="ZoneTexte 9"/>
          <p:cNvSpPr txBox="1"/>
          <p:nvPr/>
        </p:nvSpPr>
        <p:spPr>
          <a:xfrm>
            <a:off x="1295516" y="1231472"/>
            <a:ext cx="10564586" cy="4985980"/>
          </a:xfrm>
          <a:prstGeom prst="rect">
            <a:avLst/>
          </a:prstGeom>
          <a:noFill/>
        </p:spPr>
        <p:txBody>
          <a:bodyPr wrap="square" rtlCol="0">
            <a:spAutoFit/>
          </a:bodyPr>
          <a:lstStyle/>
          <a:p>
            <a:pPr marL="285750" indent="-285750">
              <a:lnSpc>
                <a:spcPct val="120000"/>
              </a:lnSpc>
              <a:buFont typeface="Arial" panose="020B0604020202020204" pitchFamily="34" charset="0"/>
              <a:buChar char="•"/>
            </a:pPr>
            <a:endParaRPr lang="fr-FR" dirty="0">
              <a:solidFill>
                <a:srgbClr val="C00000"/>
              </a:solidFill>
              <a:latin typeface="Avenir Book" panose="02000503020000020003" pitchFamily="2" charset="0"/>
              <a:ea typeface="Palatino" pitchFamily="2" charset="77"/>
              <a:cs typeface="Times New Roman" panose="02020603050405020304" pitchFamily="18" charset="0"/>
            </a:endParaRPr>
          </a:p>
          <a:p>
            <a:pPr>
              <a:lnSpc>
                <a:spcPct val="120000"/>
              </a:lnSpc>
            </a:pPr>
            <a:r>
              <a:rPr lang="fr-FR" b="1" dirty="0">
                <a:solidFill>
                  <a:srgbClr val="C00000"/>
                </a:solidFill>
                <a:latin typeface="Bahnschrift Light SemiCondensed" panose="020B0502040204020203" pitchFamily="34" charset="0"/>
              </a:rPr>
              <a:t>Une réflexion d’ergonome à partir d’une expérience</a:t>
            </a:r>
          </a:p>
          <a:p>
            <a:pPr marL="742950" lvl="1" indent="-285750">
              <a:lnSpc>
                <a:spcPct val="120000"/>
              </a:lnSpc>
              <a:buFontTx/>
              <a:buChar char="-"/>
            </a:pPr>
            <a:r>
              <a:rPr lang="fr-FR" sz="1600" dirty="0">
                <a:latin typeface="Bahnschrift Light SemiCondensed" panose="020B0502040204020203" pitchFamily="34" charset="0"/>
              </a:rPr>
              <a:t>Une référence constitutive : BRL </a:t>
            </a:r>
          </a:p>
          <a:p>
            <a:pPr marL="742950" lvl="1" indent="-285750">
              <a:lnSpc>
                <a:spcPct val="120000"/>
              </a:lnSpc>
              <a:buFontTx/>
              <a:buChar char="-"/>
            </a:pPr>
            <a:r>
              <a:rPr lang="fr-FR" sz="1600" dirty="0">
                <a:latin typeface="Bahnschrift Light SemiCondensed" panose="020B0502040204020203" pitchFamily="34" charset="0"/>
              </a:rPr>
              <a:t>Des mises en œuvre et réflexions– reconfigurations d’un existant  (</a:t>
            </a:r>
            <a:r>
              <a:rPr lang="fr-FR" sz="1600" dirty="0" err="1">
                <a:latin typeface="Bahnschrift Light SemiCondensed" panose="020B0502040204020203" pitchFamily="34" charset="0"/>
              </a:rPr>
              <a:t>Alenya</a:t>
            </a:r>
            <a:r>
              <a:rPr lang="fr-FR" sz="1600" dirty="0">
                <a:latin typeface="Bahnschrift Light SemiCondensed" panose="020B0502040204020203" pitchFamily="34" charset="0"/>
              </a:rPr>
              <a:t>), difficultés aux commencements (CARMA), réflexions pour agir (le Réseau des Fermes partagées, Ville de Saint Fons, Métropole de Lyon Urbanisme Transitoire, le studio Métropoles Durables en Transitions et… Marica)</a:t>
            </a:r>
          </a:p>
          <a:p>
            <a:pPr marL="742950" lvl="1" indent="-285750">
              <a:lnSpc>
                <a:spcPct val="120000"/>
              </a:lnSpc>
              <a:buFontTx/>
              <a:buChar char="-"/>
            </a:pPr>
            <a:r>
              <a:rPr lang="fr-FR" sz="1600" b="1" dirty="0">
                <a:latin typeface="Bahnschrift Light SemiCondensed" panose="020B0502040204020203" pitchFamily="34" charset="0"/>
              </a:rPr>
              <a:t>Dans une perspective refondatrice du travail en lien avec l’Anthropocène </a:t>
            </a:r>
            <a:r>
              <a:rPr lang="fr-FR" sz="1600" dirty="0">
                <a:latin typeface="Bahnschrift Light SemiCondensed" panose="020B0502040204020203" pitchFamily="34" charset="0"/>
              </a:rPr>
              <a:t>(Pueyo, 2020, Pueyo et coll., 2025).</a:t>
            </a:r>
          </a:p>
          <a:p>
            <a:pPr marL="742950" lvl="1" indent="-285750">
              <a:lnSpc>
                <a:spcPct val="120000"/>
              </a:lnSpc>
              <a:buFontTx/>
              <a:buChar char="-"/>
            </a:pPr>
            <a:endParaRPr lang="fr-FR" sz="1600" dirty="0">
              <a:latin typeface="Bahnschrift Light SemiCondensed" panose="020B0502040204020203" pitchFamily="34" charset="0"/>
            </a:endParaRPr>
          </a:p>
          <a:p>
            <a:pPr lvl="1">
              <a:lnSpc>
                <a:spcPct val="120000"/>
              </a:lnSpc>
            </a:pPr>
            <a:endParaRPr lang="fr-FR" sz="1600" dirty="0">
              <a:latin typeface="Bahnschrift Light SemiCondensed" panose="020B0502040204020203" pitchFamily="34" charset="0"/>
            </a:endParaRPr>
          </a:p>
          <a:p>
            <a:pPr>
              <a:lnSpc>
                <a:spcPct val="120000"/>
              </a:lnSpc>
            </a:pPr>
            <a:endParaRPr lang="fr-FR" dirty="0">
              <a:latin typeface="Avenir Book" panose="02000503020000020003" pitchFamily="2" charset="0"/>
              <a:cs typeface="Times New Roman" panose="02020603050405020304" pitchFamily="18" charset="0"/>
            </a:endParaRPr>
          </a:p>
          <a:p>
            <a:pPr algn="r">
              <a:lnSpc>
                <a:spcPct val="120000"/>
              </a:lnSpc>
            </a:pPr>
            <a:r>
              <a:rPr lang="fr-FR" b="1" dirty="0">
                <a:solidFill>
                  <a:srgbClr val="C00000"/>
                </a:solidFill>
                <a:latin typeface="Bahnschrift Light SemiCondensed" panose="020B0502040204020203" pitchFamily="34" charset="0"/>
              </a:rPr>
              <a:t>3 registres pour cette présentation</a:t>
            </a:r>
          </a:p>
          <a:p>
            <a:pPr marL="742950" lvl="1" indent="-285750" algn="r">
              <a:lnSpc>
                <a:spcPct val="120000"/>
              </a:lnSpc>
              <a:buFontTx/>
              <a:buChar char="-"/>
            </a:pPr>
            <a:r>
              <a:rPr lang="fr-FR" sz="1600" dirty="0">
                <a:latin typeface="Bahnschrift Light SemiCondensed" panose="020B0502040204020203" pitchFamily="34" charset="0"/>
              </a:rPr>
              <a:t>Que peut-on dire de ces projets ?</a:t>
            </a:r>
          </a:p>
          <a:p>
            <a:pPr marL="742950" lvl="1" indent="-285750" algn="r">
              <a:lnSpc>
                <a:spcPct val="120000"/>
              </a:lnSpc>
              <a:buFontTx/>
              <a:buChar char="-"/>
            </a:pPr>
            <a:r>
              <a:rPr lang="fr-FR" sz="1600" dirty="0">
                <a:latin typeface="Bahnschrift Light SemiCondensed" panose="020B0502040204020203" pitchFamily="34" charset="0"/>
              </a:rPr>
              <a:t>Quelles actions des ergonomes ?</a:t>
            </a:r>
          </a:p>
          <a:p>
            <a:pPr marL="742950" lvl="1" indent="-285750" algn="r">
              <a:lnSpc>
                <a:spcPct val="120000"/>
              </a:lnSpc>
              <a:buFontTx/>
              <a:buChar char="-"/>
            </a:pPr>
            <a:r>
              <a:rPr lang="fr-FR" sz="1600" dirty="0">
                <a:latin typeface="Bahnschrift Light SemiCondensed" panose="020B0502040204020203" pitchFamily="34" charset="0"/>
              </a:rPr>
              <a:t>Quels positionnements en arrière-plan ?</a:t>
            </a:r>
          </a:p>
          <a:p>
            <a:pPr>
              <a:lnSpc>
                <a:spcPct val="120000"/>
              </a:lnSpc>
            </a:pPr>
            <a:endParaRPr lang="fr-FR" dirty="0">
              <a:latin typeface="Avenir Book" panose="02000503020000020003" pitchFamily="2" charset="0"/>
              <a:cs typeface="Times New Roman" panose="02020603050405020304" pitchFamily="18" charset="0"/>
            </a:endParaRPr>
          </a:p>
          <a:p>
            <a:endParaRPr lang="fr-FR" i="1" dirty="0">
              <a:latin typeface="Avenir Book" panose="02000503020000020003" pitchFamily="2" charset="0"/>
              <a:cs typeface="Times New Roman" panose="02020603050405020304" pitchFamily="18" charset="0"/>
            </a:endParaRPr>
          </a:p>
        </p:txBody>
      </p:sp>
      <p:pic>
        <p:nvPicPr>
          <p:cNvPr id="6" name="Picture 2">
            <a:extLst>
              <a:ext uri="{FF2B5EF4-FFF2-40B4-BE49-F238E27FC236}">
                <a16:creationId xmlns:a16="http://schemas.microsoft.com/office/drawing/2014/main" id="{C50A2A2F-8F91-A442-C95B-7BD794682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308" y="3724462"/>
            <a:ext cx="1532003" cy="216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20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3CA9-F3CD-D6F9-EE6D-EFB395BFC01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66B759F-29B1-C743-4EB7-2351BA145724}"/>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1- 1</a:t>
            </a:r>
            <a:r>
              <a:rPr lang="fr-FR" sz="4000" b="1" baseline="30000" dirty="0">
                <a:latin typeface="Palatino" pitchFamily="2" charset="77"/>
                <a:ea typeface="Palatino" pitchFamily="2" charset="77"/>
                <a:cs typeface="Trebuchet MS" charset="0"/>
              </a:rPr>
              <a:t>er</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68F9ADD9-851C-76EF-964B-9C331D541DCE}"/>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196117A0-DCC3-94DE-F571-FDD43ACCE7F8}"/>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4" name="ZoneTexte 3">
            <a:extLst>
              <a:ext uri="{FF2B5EF4-FFF2-40B4-BE49-F238E27FC236}">
                <a16:creationId xmlns:a16="http://schemas.microsoft.com/office/drawing/2014/main" id="{EEF13F1F-EDCC-CA69-7450-BBB6E61DF0D9}"/>
              </a:ext>
            </a:extLst>
          </p:cNvPr>
          <p:cNvSpPr txBox="1"/>
          <p:nvPr/>
        </p:nvSpPr>
        <p:spPr>
          <a:xfrm>
            <a:off x="4158264" y="1304787"/>
            <a:ext cx="7513036" cy="4565352"/>
          </a:xfrm>
          <a:prstGeom prst="rect">
            <a:avLst/>
          </a:prstGeom>
          <a:noFill/>
        </p:spPr>
        <p:txBody>
          <a:bodyPr wrap="square" rtlCol="0">
            <a:spAutoFit/>
          </a:bodyPr>
          <a:lstStyle/>
          <a:p>
            <a:r>
              <a:rPr lang="fr-FR" sz="1600" u="sng" dirty="0">
                <a:latin typeface="Bahnschrift Light SemiCondensed" panose="020B0502040204020203" pitchFamily="34" charset="0"/>
              </a:rPr>
              <a:t>Méthode</a:t>
            </a:r>
            <a:r>
              <a:rPr lang="fr-FR" sz="1600" dirty="0">
                <a:latin typeface="Bahnschrift Light SemiCondensed" panose="020B0502040204020203" pitchFamily="34" charset="0"/>
              </a:rPr>
              <a:t> : </a:t>
            </a:r>
            <a:r>
              <a:rPr lang="fr-FR" sz="1600" dirty="0">
                <a:latin typeface="Bahnschrift Light SemiCondensed" panose="020B0502040204020203" pitchFamily="34" charset="0"/>
                <a:cs typeface="Times New Roman" panose="02020603050405020304" pitchFamily="18" charset="0"/>
              </a:rPr>
              <a:t>une</a:t>
            </a:r>
            <a:r>
              <a:rPr lang="fr-FR" sz="1600" dirty="0">
                <a:effectLst/>
                <a:latin typeface="Bahnschrift Light SemiCondensed" panose="020B0502040204020203" pitchFamily="34" charset="0"/>
                <a:ea typeface="Times New Roman" panose="02020603050405020304" pitchFamily="18" charset="0"/>
                <a:cs typeface="Times New Roman" panose="02020603050405020304" pitchFamily="18" charset="0"/>
              </a:rPr>
              <a:t> approche multiscalaire (macro-</a:t>
            </a:r>
            <a:r>
              <a:rPr lang="fr-FR" sz="1600" dirty="0" err="1">
                <a:effectLst/>
                <a:latin typeface="Bahnschrift Light SemiCondensed" panose="020B0502040204020203" pitchFamily="34" charset="0"/>
                <a:ea typeface="Times New Roman" panose="02020603050405020304" pitchFamily="18" charset="0"/>
                <a:cs typeface="Times New Roman" panose="02020603050405020304" pitchFamily="18" charset="0"/>
              </a:rPr>
              <a:t>meso</a:t>
            </a:r>
            <a:r>
              <a:rPr lang="fr-FR" sz="1600" dirty="0">
                <a:effectLst/>
                <a:latin typeface="Bahnschrift Light SemiCondensed" panose="020B0502040204020203" pitchFamily="34" charset="0"/>
                <a:ea typeface="Times New Roman" panose="02020603050405020304" pitchFamily="18" charset="0"/>
                <a:cs typeface="Times New Roman" panose="02020603050405020304" pitchFamily="18" charset="0"/>
              </a:rPr>
              <a:t>-micro), systémique </a:t>
            </a:r>
            <a:r>
              <a:rPr lang="fr-FR" sz="1600" dirty="0">
                <a:solidFill>
                  <a:srgbClr val="C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et diachronique </a:t>
            </a:r>
            <a:r>
              <a:rPr lang="fr-FR" sz="1600" dirty="0">
                <a:effectLst/>
                <a:latin typeface="Bahnschrift Light SemiCondensed" panose="020B0502040204020203" pitchFamily="34" charset="0"/>
                <a:ea typeface="Times New Roman" panose="02020603050405020304" pitchFamily="18" charset="0"/>
                <a:cs typeface="Times New Roman" panose="02020603050405020304" pitchFamily="18" charset="0"/>
              </a:rPr>
              <a:t>(parce que des ressources, envies, latences, choses anciennes déjà problématiques)</a:t>
            </a:r>
          </a:p>
          <a:p>
            <a:endParaRPr lang="fr-FR" sz="1600" dirty="0">
              <a:solidFill>
                <a:srgbClr val="C00000"/>
              </a:solidFill>
              <a:latin typeface="Bahnschrift Light SemiCondensed" panose="020B0502040204020203" pitchFamily="34" charset="0"/>
            </a:endParaRPr>
          </a:p>
          <a:p>
            <a:pPr marL="342900" lvl="0" indent="-342900" algn="just">
              <a:lnSpc>
                <a:spcPts val="1600"/>
              </a:lnSpc>
              <a:buFont typeface="Times New Roman" panose="02020603050405020304" pitchFamily="18" charset="0"/>
              <a:buChar char="-"/>
            </a:pPr>
            <a:r>
              <a:rPr lang="fr-FR" sz="1600" dirty="0">
                <a:solidFill>
                  <a:srgbClr val="C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Entretiens (individuels), récits </a:t>
            </a:r>
            <a:endParaRPr lang="fr-FR" sz="1600" dirty="0">
              <a:solidFill>
                <a:srgbClr val="0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endParaRPr>
          </a:p>
          <a:p>
            <a:pPr marL="800100" lvl="1" indent="-342900" algn="just">
              <a:lnSpc>
                <a:spcPts val="1600"/>
              </a:lnSpc>
              <a:buFont typeface="Times New Roman" panose="02020603050405020304" pitchFamily="18" charset="0"/>
              <a:buChar char="-"/>
            </a:pPr>
            <a:r>
              <a:rPr lang="fr-FR" sz="1600" dirty="0">
                <a:solidFill>
                  <a:srgbClr val="0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pour saisir l’expérience concrète des protagonistes et </a:t>
            </a:r>
            <a:r>
              <a:rPr lang="fr-FR" sz="1600" dirty="0">
                <a:effectLst/>
                <a:latin typeface="Bahnschrift Light SemiCondensed" panose="020B0502040204020203" pitchFamily="34" charset="0"/>
                <a:ea typeface="Times New Roman" panose="02020603050405020304" pitchFamily="18" charset="0"/>
                <a:cs typeface="Times New Roman" panose="02020603050405020304" pitchFamily="18" charset="0"/>
              </a:rPr>
              <a:t>ce qu’ils éprouvent/problèmes et en lien avec défis, ce que ça leur fait, ce qu’ils ont rencontré in </a:t>
            </a:r>
            <a:r>
              <a:rPr lang="fr-FR" sz="1600" dirty="0" err="1">
                <a:effectLst/>
                <a:latin typeface="Bahnschrift Light SemiCondensed" panose="020B0502040204020203" pitchFamily="34" charset="0"/>
                <a:ea typeface="Times New Roman" panose="02020603050405020304" pitchFamily="18" charset="0"/>
                <a:cs typeface="Times New Roman" panose="02020603050405020304" pitchFamily="18" charset="0"/>
              </a:rPr>
              <a:t>concreto</a:t>
            </a:r>
            <a:r>
              <a:rPr lang="fr-FR" sz="1600" dirty="0">
                <a:solidFill>
                  <a:srgbClr val="0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 ce qu’ils peuvent dire des difficultés éprouvées (en partant sur matériaux)</a:t>
            </a:r>
          </a:p>
          <a:p>
            <a:pPr lvl="1" algn="just">
              <a:lnSpc>
                <a:spcPts val="1600"/>
              </a:lnSpc>
            </a:pPr>
            <a:endParaRPr lang="fr-FR" sz="1600" dirty="0">
              <a:effectLst/>
              <a:latin typeface="Bahnschrift Light SemiCondensed" panose="020B0502040204020203" pitchFamily="34" charset="0"/>
              <a:ea typeface="Times New Roman" panose="02020603050405020304" pitchFamily="18" charset="0"/>
              <a:cs typeface="Times New Roman" panose="02020603050405020304" pitchFamily="18" charset="0"/>
            </a:endParaRPr>
          </a:p>
          <a:p>
            <a:pPr marL="342900" lvl="0" indent="-342900" algn="just">
              <a:lnSpc>
                <a:spcPts val="1600"/>
              </a:lnSpc>
              <a:buFont typeface="Times New Roman" panose="02020603050405020304" pitchFamily="18" charset="0"/>
              <a:buChar char="-"/>
            </a:pPr>
            <a:r>
              <a:rPr lang="fr-FR" sz="1600" dirty="0">
                <a:solidFill>
                  <a:srgbClr val="C00000"/>
                </a:solidFill>
                <a:latin typeface="Bahnschrift Light SemiCondensed" panose="020B0502040204020203" pitchFamily="34" charset="0"/>
                <a:ea typeface="Times New Roman" panose="02020603050405020304" pitchFamily="18" charset="0"/>
                <a:cs typeface="Times New Roman" panose="02020603050405020304" pitchFamily="18" charset="0"/>
              </a:rPr>
              <a:t>D</a:t>
            </a:r>
            <a:r>
              <a:rPr lang="fr-FR" sz="1600" dirty="0">
                <a:solidFill>
                  <a:srgbClr val="C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ocuments </a:t>
            </a:r>
            <a:r>
              <a:rPr lang="fr-FR" sz="1600" dirty="0">
                <a:solidFill>
                  <a:srgbClr val="000000"/>
                </a:solidFill>
                <a:latin typeface="Bahnschrift Light SemiCondensed" panose="020B0502040204020203" pitchFamily="34" charset="0"/>
                <a:ea typeface="Times New Roman" panose="02020603050405020304" pitchFamily="18" charset="0"/>
                <a:cs typeface="Times New Roman" panose="02020603050405020304" pitchFamily="18" charset="0"/>
              </a:rPr>
              <a:t>institutionnels, internes, réglementaires /défis et thèmes à traiter (qui constituent un cadre soit intégré, soit à intégrer et souhaité)</a:t>
            </a:r>
          </a:p>
          <a:p>
            <a:pPr marL="342900" lvl="0" indent="-342900" algn="just">
              <a:lnSpc>
                <a:spcPts val="1600"/>
              </a:lnSpc>
              <a:buFont typeface="Times New Roman" panose="02020603050405020304" pitchFamily="18" charset="0"/>
              <a:buChar char="-"/>
            </a:pPr>
            <a:r>
              <a:rPr lang="fr-FR" sz="1600" dirty="0">
                <a:solidFill>
                  <a:srgbClr val="C00000"/>
                </a:solidFill>
                <a:latin typeface="Bahnschrift Light SemiCondensed" panose="020B0502040204020203" pitchFamily="34" charset="0"/>
                <a:ea typeface="Times New Roman" panose="02020603050405020304" pitchFamily="18" charset="0"/>
                <a:cs typeface="Times New Roman" panose="02020603050405020304" pitchFamily="18" charset="0"/>
              </a:rPr>
              <a:t>Documents et traces </a:t>
            </a:r>
            <a:r>
              <a:rPr lang="fr-FR" sz="1600" dirty="0">
                <a:solidFill>
                  <a:srgbClr val="000000"/>
                </a:solidFill>
                <a:latin typeface="Bahnschrift Light SemiCondensed" panose="020B0502040204020203" pitchFamily="34" charset="0"/>
                <a:ea typeface="Times New Roman" panose="02020603050405020304" pitchFamily="18" charset="0"/>
                <a:cs typeface="Times New Roman" panose="02020603050405020304" pitchFamily="18" charset="0"/>
              </a:rPr>
              <a:t>du milieu</a:t>
            </a:r>
          </a:p>
          <a:p>
            <a:pPr marL="342900" lvl="0" indent="-342900" algn="just">
              <a:lnSpc>
                <a:spcPts val="1600"/>
              </a:lnSpc>
              <a:buFont typeface="Times New Roman" panose="02020603050405020304" pitchFamily="18" charset="0"/>
              <a:buChar char="-"/>
            </a:pPr>
            <a:r>
              <a:rPr lang="fr-FR" sz="1600" dirty="0">
                <a:solidFill>
                  <a:srgbClr val="C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Observations</a:t>
            </a:r>
            <a:r>
              <a:rPr lang="fr-FR" sz="1600" dirty="0">
                <a:solidFill>
                  <a:srgbClr val="000000"/>
                </a:solidFill>
                <a:effectLst/>
                <a:latin typeface="Bahnschrift Light SemiCondensed" panose="020B0502040204020203" pitchFamily="34" charset="0"/>
                <a:ea typeface="Times New Roman" panose="02020603050405020304" pitchFamily="18" charset="0"/>
                <a:cs typeface="Times New Roman" panose="02020603050405020304" pitchFamily="18" charset="0"/>
              </a:rPr>
              <a:t> - temps de réunion et autres activités (contradictions, discordances, mise en débat des défis)</a:t>
            </a:r>
          </a:p>
          <a:p>
            <a:pPr marL="342900" lvl="0" indent="-342900" algn="just">
              <a:lnSpc>
                <a:spcPts val="1600"/>
              </a:lnSpc>
              <a:buFont typeface="Times New Roman" panose="02020603050405020304" pitchFamily="18" charset="0"/>
              <a:buChar char="-"/>
            </a:pPr>
            <a:r>
              <a:rPr lang="fr-FR" sz="1600" dirty="0">
                <a:solidFill>
                  <a:srgbClr val="C00000"/>
                </a:solidFill>
                <a:latin typeface="Bahnschrift Light SemiCondensed" panose="020B0502040204020203" pitchFamily="34" charset="0"/>
                <a:cs typeface="Times New Roman" panose="02020603050405020304" pitchFamily="18" charset="0"/>
              </a:rPr>
              <a:t>Constitution d’un matériau (avec/pour) </a:t>
            </a:r>
            <a:r>
              <a:rPr lang="fr-FR" sz="1600" dirty="0">
                <a:solidFill>
                  <a:srgbClr val="000000"/>
                </a:solidFill>
                <a:latin typeface="Bahnschrift Light SemiCondensed" panose="020B0502040204020203" pitchFamily="34" charset="0"/>
                <a:cs typeface="Times New Roman" panose="02020603050405020304" pitchFamily="18" charset="0"/>
              </a:rPr>
              <a:t>sur les défis et sur le « contexte local » </a:t>
            </a:r>
          </a:p>
          <a:p>
            <a:pPr marL="342900" lvl="0" indent="-342900" algn="just">
              <a:lnSpc>
                <a:spcPts val="1600"/>
              </a:lnSpc>
              <a:buFont typeface="Times New Roman" panose="02020603050405020304" pitchFamily="18" charset="0"/>
              <a:buChar char="-"/>
            </a:pPr>
            <a:r>
              <a:rPr lang="fr-FR" sz="1600" dirty="0">
                <a:solidFill>
                  <a:srgbClr val="C00000"/>
                </a:solidFill>
                <a:latin typeface="Bahnschrift Light SemiCondensed" panose="020B0502040204020203" pitchFamily="34" charset="0"/>
                <a:cs typeface="Times New Roman" panose="02020603050405020304" pitchFamily="18" charset="0"/>
              </a:rPr>
              <a:t>Repérage des </a:t>
            </a:r>
            <a:r>
              <a:rPr lang="fr-FR" sz="1600" dirty="0">
                <a:solidFill>
                  <a:srgbClr val="000000"/>
                </a:solidFill>
                <a:latin typeface="Bahnschrift Light SemiCondensed" panose="020B0502040204020203" pitchFamily="34" charset="0"/>
                <a:cs typeface="Times New Roman" panose="02020603050405020304" pitchFamily="18" charset="0"/>
              </a:rPr>
              <a:t>tensions, discordances,</a:t>
            </a:r>
          </a:p>
          <a:p>
            <a:pPr marL="342900" lvl="0" indent="-342900" algn="just">
              <a:lnSpc>
                <a:spcPts val="1600"/>
              </a:lnSpc>
              <a:buFont typeface="Times New Roman" panose="02020603050405020304" pitchFamily="18" charset="0"/>
              <a:buChar char="-"/>
            </a:pPr>
            <a:r>
              <a:rPr lang="fr-FR" sz="1600" dirty="0">
                <a:solidFill>
                  <a:srgbClr val="000000"/>
                </a:solidFill>
                <a:latin typeface="Bahnschrift Light SemiCondensed" panose="020B0502040204020203" pitchFamily="34" charset="0"/>
                <a:cs typeface="Times New Roman" panose="02020603050405020304" pitchFamily="18" charset="0"/>
              </a:rPr>
              <a:t>Repérage de transitions professionnelles (subies, souhaitées)</a:t>
            </a:r>
          </a:p>
          <a:p>
            <a:pPr lvl="0" algn="just">
              <a:lnSpc>
                <a:spcPts val="1600"/>
              </a:lnSpc>
            </a:pPr>
            <a:endParaRPr lang="fr-FR" sz="1600" dirty="0">
              <a:solidFill>
                <a:srgbClr val="000000"/>
              </a:solidFill>
              <a:latin typeface="Bahnschrift Light SemiCondensed" panose="020B0502040204020203" pitchFamily="34" charset="0"/>
              <a:cs typeface="Times New Roman" panose="02020603050405020304" pitchFamily="18" charset="0"/>
            </a:endParaRPr>
          </a:p>
          <a:p>
            <a:pPr marL="342900" lvl="0" indent="-342900" algn="just">
              <a:lnSpc>
                <a:spcPts val="1600"/>
              </a:lnSpc>
              <a:buFont typeface="Times New Roman" panose="02020603050405020304" pitchFamily="18" charset="0"/>
              <a:buChar char="-"/>
            </a:pPr>
            <a:r>
              <a:rPr lang="fr-FR" sz="1600" dirty="0">
                <a:solidFill>
                  <a:srgbClr val="000000"/>
                </a:solidFill>
                <a:latin typeface="Bahnschrift Light SemiCondensed" panose="020B0502040204020203" pitchFamily="34" charset="0"/>
                <a:cs typeface="Times New Roman" panose="02020603050405020304" pitchFamily="18" charset="0"/>
              </a:rPr>
              <a:t>Mise en forme et analyse </a:t>
            </a:r>
            <a:r>
              <a:rPr lang="fr-FR" sz="1600" dirty="0">
                <a:solidFill>
                  <a:srgbClr val="C00000"/>
                </a:solidFill>
                <a:latin typeface="Bahnschrift Light SemiCondensed" panose="020B0502040204020203" pitchFamily="34" charset="0"/>
                <a:cs typeface="Times New Roman" panose="02020603050405020304" pitchFamily="18" charset="0"/>
              </a:rPr>
              <a:t>avec </a:t>
            </a:r>
            <a:r>
              <a:rPr lang="fr-FR" sz="1600" dirty="0">
                <a:solidFill>
                  <a:srgbClr val="000000"/>
                </a:solidFill>
                <a:latin typeface="Bahnschrift Light SemiCondensed" panose="020B0502040204020203" pitchFamily="34" charset="0"/>
                <a:cs typeface="Times New Roman" panose="02020603050405020304" pitchFamily="18" charset="0"/>
              </a:rPr>
              <a:t>le public concerné</a:t>
            </a:r>
          </a:p>
          <a:p>
            <a:pPr marL="342900" lvl="0" indent="-342900" algn="just">
              <a:lnSpc>
                <a:spcPts val="1600"/>
              </a:lnSpc>
              <a:buFont typeface="Times New Roman" panose="02020603050405020304" pitchFamily="18" charset="0"/>
              <a:buChar char="-"/>
            </a:pPr>
            <a:endParaRPr lang="fr-FR" sz="1600" dirty="0">
              <a:latin typeface="Bahnschrift Light SemiCondensed" panose="020B0502040204020203" pitchFamily="34" charset="0"/>
            </a:endParaRPr>
          </a:p>
          <a:p>
            <a:endParaRPr lang="fr-FR" sz="1600" dirty="0">
              <a:latin typeface="Bahnschrift Light SemiCondensed" panose="020B0502040204020203" pitchFamily="34" charset="0"/>
            </a:endParaRPr>
          </a:p>
        </p:txBody>
      </p:sp>
    </p:spTree>
    <p:extLst>
      <p:ext uri="{BB962C8B-B14F-4D97-AF65-F5344CB8AC3E}">
        <p14:creationId xmlns:p14="http://schemas.microsoft.com/office/powerpoint/2010/main" val="1160748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1- 1</a:t>
            </a:r>
            <a:r>
              <a:rPr lang="fr-FR" sz="4000" b="1" baseline="30000" dirty="0">
                <a:latin typeface="Palatino" pitchFamily="2" charset="77"/>
                <a:ea typeface="Palatino" pitchFamily="2" charset="77"/>
                <a:cs typeface="Trebuchet MS" charset="0"/>
              </a:rPr>
              <a:t>er</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3975121" y="1139687"/>
            <a:ext cx="7900439" cy="4615494"/>
          </a:xfrm>
          <a:prstGeom prst="rect">
            <a:avLst/>
          </a:prstGeom>
          <a:noFill/>
        </p:spPr>
        <p:txBody>
          <a:bodyPr wrap="square" rtlCol="0">
            <a:spAutoFit/>
          </a:bodyPr>
          <a:lstStyle/>
          <a:p>
            <a:pPr algn="just">
              <a:lnSpc>
                <a:spcPts val="1600"/>
              </a:lnSpc>
            </a:pPr>
            <a:r>
              <a:rPr lang="fr-FR" sz="1600" u="sng" dirty="0">
                <a:solidFill>
                  <a:schemeClr val="bg1">
                    <a:lumMod val="50000"/>
                  </a:schemeClr>
                </a:solidFill>
                <a:latin typeface="Bahnschrift Light SemiCondensed" panose="020B0502040204020203" pitchFamily="34" charset="0"/>
              </a:rPr>
              <a:t>Difficultés</a:t>
            </a:r>
            <a:r>
              <a:rPr lang="fr-FR" sz="1600" dirty="0">
                <a:latin typeface="Bahnschrift Light SemiCondensed" panose="020B0502040204020203" pitchFamily="34" charset="0"/>
              </a:rPr>
              <a:t> : </a:t>
            </a:r>
            <a:r>
              <a:rPr lang="fr-FR" sz="1600" dirty="0">
                <a:solidFill>
                  <a:srgbClr val="000000"/>
                </a:solidFill>
                <a:effectLst/>
                <a:latin typeface="Bahnschrift Light SemiCondensed" panose="020B0502040204020203" pitchFamily="34" charset="0"/>
                <a:ea typeface="Times New Roman" panose="02020603050405020304" pitchFamily="18" charset="0"/>
              </a:rPr>
              <a:t>« charge », « incertitude /institution », «  tourbillons de transformations », « complexité » « désorientation » /attendus &amp; injonctions, demandes (du secteur, de l’établissement, des labos, etc.). </a:t>
            </a:r>
          </a:p>
          <a:p>
            <a:pPr algn="just">
              <a:lnSpc>
                <a:spcPts val="1600"/>
              </a:lnSpc>
            </a:pPr>
            <a:r>
              <a:rPr lang="fr-FR" sz="1600" dirty="0">
                <a:solidFill>
                  <a:schemeClr val="bg1">
                    <a:lumMod val="50000"/>
                  </a:schemeClr>
                </a:solidFill>
                <a:effectLst/>
                <a:latin typeface="Bahnschrift Light SemiCondensed" panose="020B0502040204020203" pitchFamily="34" charset="0"/>
                <a:ea typeface="Times New Roman" panose="02020603050405020304" pitchFamily="18" charset="0"/>
              </a:rPr>
              <a:t>Leur hypothèse </a:t>
            </a:r>
            <a:r>
              <a:rPr lang="fr-FR" sz="1600" dirty="0">
                <a:solidFill>
                  <a:srgbClr val="000000"/>
                </a:solidFill>
                <a:effectLst/>
                <a:latin typeface="Bahnschrift Light SemiCondensed" panose="020B0502040204020203" pitchFamily="34" charset="0"/>
                <a:ea typeface="Times New Roman" panose="02020603050405020304" pitchFamily="18" charset="0"/>
              </a:rPr>
              <a:t>: le modèle de travail en partie responsable de ce désordre, mais en quoi et comment en sortir ?</a:t>
            </a:r>
          </a:p>
          <a:p>
            <a:pPr algn="just">
              <a:lnSpc>
                <a:spcPts val="1600"/>
              </a:lnSpc>
            </a:pPr>
            <a:r>
              <a:rPr lang="fr-FR" sz="1600" dirty="0">
                <a:solidFill>
                  <a:schemeClr val="bg1">
                    <a:lumMod val="50000"/>
                  </a:schemeClr>
                </a:solidFill>
                <a:latin typeface="Bahnschrift Light SemiCondensed" panose="020B0502040204020203" pitchFamily="34" charset="0"/>
                <a:ea typeface="Times New Roman" panose="02020603050405020304" pitchFamily="18" charset="0"/>
              </a:rPr>
              <a:t>Effets</a:t>
            </a:r>
            <a:r>
              <a:rPr lang="fr-FR" sz="1600" dirty="0">
                <a:solidFill>
                  <a:srgbClr val="C00000"/>
                </a:solidFill>
                <a:latin typeface="Bahnschrift Light SemiCondensed" panose="020B0502040204020203" pitchFamily="34" charset="0"/>
                <a:ea typeface="Times New Roman" panose="02020603050405020304" pitchFamily="18" charset="0"/>
              </a:rPr>
              <a:t> </a:t>
            </a:r>
            <a:r>
              <a:rPr lang="fr-FR" sz="1600" dirty="0">
                <a:solidFill>
                  <a:srgbClr val="000000"/>
                </a:solidFill>
                <a:latin typeface="Bahnschrift Light SemiCondensed" panose="020B0502040204020203" pitchFamily="34" charset="0"/>
                <a:ea typeface="Times New Roman" panose="02020603050405020304" pitchFamily="18" charset="0"/>
              </a:rPr>
              <a:t>: </a:t>
            </a:r>
            <a:r>
              <a:rPr lang="fr-FR" sz="1600" dirty="0">
                <a:solidFill>
                  <a:srgbClr val="000000"/>
                </a:solidFill>
                <a:effectLst/>
                <a:latin typeface="Bahnschrift Light SemiCondensed" panose="020B0502040204020203" pitchFamily="34" charset="0"/>
                <a:ea typeface="Times New Roman" panose="02020603050405020304" pitchFamily="18" charset="0"/>
              </a:rPr>
              <a:t>tensions dans l’organisation, difficultés dans réponses à AAP, foisonnement des engagements (docs présentation UE, contrats de prestation, animations de réunions sectorielles, GIP, etc.).</a:t>
            </a:r>
            <a:endParaRPr lang="fr-FR" sz="1600" dirty="0">
              <a:effectLst/>
              <a:latin typeface="Bahnschrift Light SemiCondensed" panose="020B0502040204020203" pitchFamily="34" charset="0"/>
              <a:ea typeface="Times New Roman" panose="02020603050405020304" pitchFamily="18" charset="0"/>
            </a:endParaRPr>
          </a:p>
          <a:p>
            <a:pPr algn="just">
              <a:lnSpc>
                <a:spcPts val="1600"/>
              </a:lnSpc>
            </a:pPr>
            <a:r>
              <a:rPr lang="fr-FR" sz="1600" dirty="0">
                <a:solidFill>
                  <a:srgbClr val="000000"/>
                </a:solidFill>
                <a:effectLst/>
                <a:latin typeface="Bahnschrift Light SemiCondensed" panose="020B0502040204020203" pitchFamily="34" charset="0"/>
                <a:ea typeface="Times New Roman" panose="02020603050405020304" pitchFamily="18" charset="0"/>
              </a:rPr>
              <a:t> </a:t>
            </a:r>
            <a:endParaRPr lang="fr-FR" sz="1600" dirty="0">
              <a:effectLst/>
              <a:latin typeface="Bahnschrift Light SemiCondensed" panose="020B0502040204020203" pitchFamily="34" charset="0"/>
              <a:ea typeface="Times New Roman" panose="02020603050405020304" pitchFamily="18" charset="0"/>
            </a:endParaRPr>
          </a:p>
          <a:p>
            <a:pPr algn="just">
              <a:lnSpc>
                <a:spcPts val="1600"/>
              </a:lnSpc>
            </a:pPr>
            <a:r>
              <a:rPr lang="fr-FR" sz="1600" u="sng" dirty="0">
                <a:solidFill>
                  <a:schemeClr val="bg1">
                    <a:lumMod val="50000"/>
                  </a:schemeClr>
                </a:solidFill>
                <a:latin typeface="Bahnschrift Light SemiCondensed" panose="020B0502040204020203" pitchFamily="34" charset="0"/>
                <a:ea typeface="Times New Roman" panose="02020603050405020304" pitchFamily="18" charset="0"/>
              </a:rPr>
              <a:t>D</a:t>
            </a:r>
            <a:r>
              <a:rPr lang="fr-FR" sz="1600" u="sng" dirty="0">
                <a:solidFill>
                  <a:schemeClr val="bg1">
                    <a:lumMod val="50000"/>
                  </a:schemeClr>
                </a:solidFill>
                <a:effectLst/>
                <a:latin typeface="Bahnschrift Light SemiCondensed" panose="020B0502040204020203" pitchFamily="34" charset="0"/>
                <a:ea typeface="Times New Roman" panose="02020603050405020304" pitchFamily="18" charset="0"/>
              </a:rPr>
              <a:t>éfis et alertes les préoccupant </a:t>
            </a:r>
            <a:endParaRPr lang="fr-FR" sz="1600" u="sng" dirty="0">
              <a:solidFill>
                <a:srgbClr val="000000"/>
              </a:solidFill>
              <a:latin typeface="Bahnschrift Light SemiCondensed" panose="020B0502040204020203" pitchFamily="34" charset="0"/>
              <a:ea typeface="Times New Roman" panose="02020603050405020304" pitchFamily="18" charset="0"/>
            </a:endParaRPr>
          </a:p>
          <a:p>
            <a:pPr marL="285750" indent="-285750" algn="just">
              <a:lnSpc>
                <a:spcPts val="1600"/>
              </a:lnSpc>
              <a:buFontTx/>
              <a:buChar char="-"/>
            </a:pPr>
            <a:r>
              <a:rPr lang="fr-FR" sz="1600" dirty="0">
                <a:solidFill>
                  <a:srgbClr val="000000"/>
                </a:solidFill>
                <a:effectLst/>
                <a:latin typeface="Bahnschrift Light SemiCondensed" panose="020B0502040204020203" pitchFamily="34" charset="0"/>
                <a:ea typeface="Times New Roman" panose="02020603050405020304" pitchFamily="18" charset="0"/>
              </a:rPr>
              <a:t>TAE : « nourrir l’humanité, avec une demande sans cesse accrue provenant des pays émergents en protéines animales et végétales ; réduire son empreinte environnementale, participer à la lutte contre le changement climatique et s’y adapter en réalisant la transition </a:t>
            </a:r>
            <a:r>
              <a:rPr lang="fr-FR" sz="1600" dirty="0" err="1">
                <a:solidFill>
                  <a:srgbClr val="000000"/>
                </a:solidFill>
                <a:effectLst/>
                <a:latin typeface="Bahnschrift Light SemiCondensed" panose="020B0502040204020203" pitchFamily="34" charset="0"/>
                <a:ea typeface="Times New Roman" panose="02020603050405020304" pitchFamily="18" charset="0"/>
              </a:rPr>
              <a:t>agro-écologique</a:t>
            </a:r>
            <a:r>
              <a:rPr lang="fr-FR" sz="1600" dirty="0">
                <a:solidFill>
                  <a:srgbClr val="000000"/>
                </a:solidFill>
                <a:effectLst/>
                <a:latin typeface="Bahnschrift Light SemiCondensed" panose="020B0502040204020203" pitchFamily="34" charset="0"/>
                <a:ea typeface="Times New Roman" panose="02020603050405020304" pitchFamily="18" charset="0"/>
              </a:rPr>
              <a:t> »</a:t>
            </a:r>
            <a:endParaRPr lang="fr-FR" sz="1600" dirty="0">
              <a:solidFill>
                <a:srgbClr val="000000"/>
              </a:solidFill>
              <a:latin typeface="Bahnschrift Light SemiCondensed" panose="020B0502040204020203" pitchFamily="34" charset="0"/>
              <a:ea typeface="Times New Roman" panose="02020603050405020304" pitchFamily="18" charset="0"/>
            </a:endParaRPr>
          </a:p>
          <a:p>
            <a:pPr marL="285750" indent="-285750" algn="just">
              <a:lnSpc>
                <a:spcPts val="1600"/>
              </a:lnSpc>
              <a:buFontTx/>
              <a:buChar char="-"/>
            </a:pPr>
            <a:r>
              <a:rPr lang="fr-FR" sz="1600" dirty="0">
                <a:solidFill>
                  <a:srgbClr val="000000"/>
                </a:solidFill>
                <a:latin typeface="Bahnschrift Light SemiCondensed" panose="020B0502040204020203" pitchFamily="34" charset="0"/>
                <a:ea typeface="Times New Roman" panose="02020603050405020304" pitchFamily="18" charset="0"/>
              </a:rPr>
              <a:t>D</a:t>
            </a:r>
            <a:r>
              <a:rPr lang="fr-FR" sz="1600" dirty="0">
                <a:solidFill>
                  <a:srgbClr val="000000"/>
                </a:solidFill>
                <a:effectLst/>
                <a:latin typeface="Bahnschrift Light SemiCondensed" panose="020B0502040204020203" pitchFamily="34" charset="0"/>
                <a:ea typeface="Times New Roman" panose="02020603050405020304" pitchFamily="18" charset="0"/>
              </a:rPr>
              <a:t>éfis économiques –« il faut développer des structures viables et pérennes »-</a:t>
            </a:r>
          </a:p>
          <a:p>
            <a:pPr marL="285750" indent="-285750" algn="just">
              <a:lnSpc>
                <a:spcPts val="1600"/>
              </a:lnSpc>
              <a:buFontTx/>
              <a:buChar char="-"/>
            </a:pPr>
            <a:r>
              <a:rPr lang="fr-FR" sz="1600" dirty="0">
                <a:solidFill>
                  <a:srgbClr val="000000"/>
                </a:solidFill>
                <a:effectLst/>
                <a:latin typeface="Bahnschrift Light SemiCondensed" panose="020B0502040204020203" pitchFamily="34" charset="0"/>
                <a:ea typeface="Times New Roman" panose="02020603050405020304" pitchFamily="18" charset="0"/>
              </a:rPr>
              <a:t>Défis </a:t>
            </a:r>
            <a:r>
              <a:rPr lang="fr-FR" sz="1600" dirty="0" err="1">
                <a:solidFill>
                  <a:srgbClr val="000000"/>
                </a:solidFill>
                <a:effectLst/>
                <a:latin typeface="Bahnschrift Light SemiCondensed" panose="020B0502040204020203" pitchFamily="34" charset="0"/>
                <a:ea typeface="Times New Roman" panose="02020603050405020304" pitchFamily="18" charset="0"/>
              </a:rPr>
              <a:t>socio-techniques</a:t>
            </a:r>
            <a:r>
              <a:rPr lang="fr-FR" sz="1600" dirty="0">
                <a:solidFill>
                  <a:srgbClr val="000000"/>
                </a:solidFill>
                <a:effectLst/>
                <a:latin typeface="Bahnschrift Light SemiCondensed" panose="020B0502040204020203" pitchFamily="34" charset="0"/>
                <a:ea typeface="Times New Roman" panose="02020603050405020304" pitchFamily="18" charset="0"/>
              </a:rPr>
              <a:t> – « il faut développer des techniques frugales », « il faut développer des modalités de culture acceptables au plan de la pénibilité </a:t>
            </a:r>
            <a:endParaRPr lang="fr-FR" sz="1600" dirty="0">
              <a:solidFill>
                <a:srgbClr val="000000"/>
              </a:solidFill>
              <a:latin typeface="Bahnschrift Light SemiCondensed" panose="020B0502040204020203" pitchFamily="34" charset="0"/>
              <a:ea typeface="Times New Roman" panose="02020603050405020304" pitchFamily="18" charset="0"/>
            </a:endParaRPr>
          </a:p>
          <a:p>
            <a:pPr marL="285750" indent="-285750" algn="just">
              <a:lnSpc>
                <a:spcPts val="1600"/>
              </a:lnSpc>
              <a:buFontTx/>
              <a:buChar char="-"/>
            </a:pPr>
            <a:r>
              <a:rPr lang="fr-FR" sz="1600" dirty="0">
                <a:solidFill>
                  <a:srgbClr val="000000"/>
                </a:solidFill>
                <a:effectLst/>
                <a:latin typeface="Bahnschrift Light SemiCondensed" panose="020B0502040204020203" pitchFamily="34" charset="0"/>
                <a:ea typeface="Times New Roman" panose="02020603050405020304" pitchFamily="18" charset="0"/>
              </a:rPr>
              <a:t>Défis reconnaissance scientifique, etc.</a:t>
            </a:r>
            <a:endParaRPr lang="fr-FR" sz="1600" dirty="0">
              <a:effectLst/>
              <a:latin typeface="Bahnschrift Light SemiCondensed" panose="020B0502040204020203" pitchFamily="34" charset="0"/>
              <a:ea typeface="Times New Roman" panose="02020603050405020304" pitchFamily="18" charset="0"/>
            </a:endParaRPr>
          </a:p>
          <a:p>
            <a:pPr algn="just">
              <a:lnSpc>
                <a:spcPts val="1600"/>
              </a:lnSpc>
            </a:pPr>
            <a:r>
              <a:rPr lang="fr-FR" sz="1600" u="sng" dirty="0">
                <a:solidFill>
                  <a:schemeClr val="bg1">
                    <a:lumMod val="50000"/>
                  </a:schemeClr>
                </a:solidFill>
                <a:latin typeface="Bahnschrift Light SemiCondensed" panose="020B0502040204020203" pitchFamily="34" charset="0"/>
                <a:ea typeface="Times New Roman" panose="02020603050405020304" pitchFamily="18" charset="0"/>
              </a:rPr>
              <a:t>C</a:t>
            </a:r>
            <a:r>
              <a:rPr lang="fr-FR" sz="1600" u="sng" dirty="0">
                <a:solidFill>
                  <a:schemeClr val="bg1">
                    <a:lumMod val="50000"/>
                  </a:schemeClr>
                </a:solidFill>
                <a:effectLst/>
                <a:latin typeface="Bahnschrift Light SemiCondensed" panose="020B0502040204020203" pitchFamily="34" charset="0"/>
                <a:ea typeface="Times New Roman" panose="02020603050405020304" pitchFamily="18" charset="0"/>
              </a:rPr>
              <a:t>e qui vaut pour répondre à ces défis, des objets </a:t>
            </a:r>
            <a:r>
              <a:rPr lang="fr-FR" sz="1600" dirty="0">
                <a:solidFill>
                  <a:srgbClr val="000000"/>
                </a:solidFill>
                <a:effectLst/>
                <a:latin typeface="Bahnschrift Light SemiCondensed" panose="020B0502040204020203" pitchFamily="34" charset="0"/>
                <a:ea typeface="Times New Roman" panose="02020603050405020304" pitchFamily="18" charset="0"/>
              </a:rPr>
              <a:t>: « l’expérimentation système de type </a:t>
            </a:r>
            <a:r>
              <a:rPr lang="fr-FR" sz="1600" dirty="0" err="1">
                <a:solidFill>
                  <a:srgbClr val="000000"/>
                </a:solidFill>
                <a:effectLst/>
                <a:latin typeface="Bahnschrift Light SemiCondensed" panose="020B0502040204020203" pitchFamily="34" charset="0"/>
                <a:ea typeface="Times New Roman" panose="02020603050405020304" pitchFamily="18" charset="0"/>
              </a:rPr>
              <a:t>ingénierique</a:t>
            </a:r>
            <a:r>
              <a:rPr lang="fr-FR" sz="1600" dirty="0">
                <a:solidFill>
                  <a:srgbClr val="000000"/>
                </a:solidFill>
                <a:effectLst/>
                <a:latin typeface="Bahnschrift Light SemiCondensed" panose="020B0502040204020203" pitchFamily="34" charset="0"/>
                <a:ea typeface="Times New Roman" panose="02020603050405020304" pitchFamily="18" charset="0"/>
              </a:rPr>
              <a:t>, pas à pas, continuée dans l’usage », « la conception de systèmes de culture » « la santé des plantes », « la qualité (organoleptique, de culture, etc.) », penser « de la fourche à la fourchette ».</a:t>
            </a:r>
            <a:endParaRPr lang="fr-FR" sz="1600" dirty="0">
              <a:effectLst/>
              <a:latin typeface="Bahnschrift Light SemiCondensed" panose="020B0502040204020203" pitchFamily="34" charset="0"/>
              <a:ea typeface="Times New Roman" panose="02020603050405020304" pitchFamily="18" charset="0"/>
            </a:endParaRPr>
          </a:p>
        </p:txBody>
      </p:sp>
      <p:sp>
        <p:nvSpPr>
          <p:cNvPr id="6" name="ZoneTexte 5">
            <a:extLst>
              <a:ext uri="{FF2B5EF4-FFF2-40B4-BE49-F238E27FC236}">
                <a16:creationId xmlns:a16="http://schemas.microsoft.com/office/drawing/2014/main" id="{02A61DC8-DE52-4A4D-8719-2F85579B1D6D}"/>
              </a:ext>
            </a:extLst>
          </p:cNvPr>
          <p:cNvSpPr txBox="1"/>
          <p:nvPr/>
        </p:nvSpPr>
        <p:spPr>
          <a:xfrm>
            <a:off x="2403148" y="5718313"/>
            <a:ext cx="8534400" cy="1077218"/>
          </a:xfrm>
          <a:prstGeom prst="rect">
            <a:avLst/>
          </a:prstGeom>
          <a:noFill/>
        </p:spPr>
        <p:txBody>
          <a:bodyPr wrap="square" rtlCol="0">
            <a:spAutoFit/>
          </a:bodyPr>
          <a:lstStyle/>
          <a:p>
            <a:r>
              <a:rPr lang="fr-FR" sz="1600" dirty="0">
                <a:solidFill>
                  <a:srgbClr val="000000"/>
                </a:solidFill>
                <a:effectLst/>
                <a:latin typeface="Bahnschrift Light SemiCondensed" panose="020B0502040204020203" pitchFamily="34" charset="0"/>
                <a:ea typeface="Times New Roman" panose="02020603050405020304" pitchFamily="18" charset="0"/>
              </a:rPr>
              <a:t>(leur) Interprétation : i)  hiatus entre « leurs » défis et les modèles du travail et du travailler en place, ii) aggravé par ces orientations foisonnantes et incompatibles, iii) des mutations et transitions hétéro-déterminées, i.e. externes aux équipes et aux agents les percutent.</a:t>
            </a:r>
            <a:endParaRPr lang="fr-FR" sz="1600" dirty="0">
              <a:effectLst/>
              <a:latin typeface="Bahnschrift Light SemiCondensed" panose="020B0502040204020203" pitchFamily="34" charset="0"/>
              <a:ea typeface="Times New Roman" panose="02020603050405020304" pitchFamily="18" charset="0"/>
            </a:endParaRPr>
          </a:p>
          <a:p>
            <a:endParaRPr lang="fr-FR" sz="1600" dirty="0">
              <a:latin typeface="Bahnschrift Light SemiCondensed" panose="020B0502040204020203" pitchFamily="34" charset="0"/>
            </a:endParaRPr>
          </a:p>
        </p:txBody>
      </p:sp>
    </p:spTree>
    <p:extLst>
      <p:ext uri="{BB962C8B-B14F-4D97-AF65-F5344CB8AC3E}">
        <p14:creationId xmlns:p14="http://schemas.microsoft.com/office/powerpoint/2010/main" val="257058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uage 7"/>
          <p:cNvSpPr/>
          <p:nvPr/>
        </p:nvSpPr>
        <p:spPr>
          <a:xfrm>
            <a:off x="124249" y="2387600"/>
            <a:ext cx="4152900" cy="3308350"/>
          </a:xfrm>
          <a:prstGeom prst="cloud">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1" dirty="0">
                <a:solidFill>
                  <a:schemeClr val="tx1"/>
                </a:solidFill>
              </a:rPr>
              <a:t>Sciences participatives</a:t>
            </a:r>
          </a:p>
        </p:txBody>
      </p:sp>
      <p:sp>
        <p:nvSpPr>
          <p:cNvPr id="5" name="Rectangle à coins arrondis 4"/>
          <p:cNvSpPr/>
          <p:nvPr/>
        </p:nvSpPr>
        <p:spPr>
          <a:xfrm>
            <a:off x="4762500" y="179388"/>
            <a:ext cx="5994400" cy="823912"/>
          </a:xfrm>
          <a:prstGeom prst="roundRect">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b="1" dirty="0">
                <a:solidFill>
                  <a:schemeClr val="tx1"/>
                </a:solidFill>
              </a:rPr>
              <a:t>National </a:t>
            </a:r>
          </a:p>
          <a:p>
            <a:pPr algn="ctr"/>
            <a:endParaRPr lang="fr-FR" dirty="0">
              <a:solidFill>
                <a:schemeClr val="tx1"/>
              </a:solidFill>
            </a:endParaRPr>
          </a:p>
        </p:txBody>
      </p:sp>
      <p:sp>
        <p:nvSpPr>
          <p:cNvPr id="11" name="Larme 10"/>
          <p:cNvSpPr/>
          <p:nvPr/>
        </p:nvSpPr>
        <p:spPr>
          <a:xfrm>
            <a:off x="1244600" y="1003300"/>
            <a:ext cx="3517900" cy="1409700"/>
          </a:xfrm>
          <a:prstGeom prst="teardrop">
            <a:avLst>
              <a:gd name="adj" fmla="val 12166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b="1" dirty="0"/>
              <a:t>Création de </a:t>
            </a:r>
            <a:r>
              <a:rPr lang="fr-FR" sz="1600" b="1" dirty="0">
                <a:solidFill>
                  <a:srgbClr val="FF0000"/>
                </a:solidFill>
              </a:rPr>
              <a:t>LL</a:t>
            </a:r>
            <a:r>
              <a:rPr lang="fr-FR" sz="1600" b="1" dirty="0"/>
              <a:t> Territoriaux de l’agro-écologie </a:t>
            </a:r>
            <a:r>
              <a:rPr lang="fr-FR" sz="1600" dirty="0"/>
              <a:t>favorisant innovation ouverte </a:t>
            </a:r>
          </a:p>
        </p:txBody>
      </p:sp>
      <p:sp>
        <p:nvSpPr>
          <p:cNvPr id="12" name="Larme 11"/>
          <p:cNvSpPr/>
          <p:nvPr/>
        </p:nvSpPr>
        <p:spPr>
          <a:xfrm>
            <a:off x="6578600" y="1092200"/>
            <a:ext cx="3600450" cy="1498600"/>
          </a:xfrm>
          <a:prstGeom prst="teardrop">
            <a:avLst>
              <a:gd name="adj" fmla="val 12166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b="1" dirty="0"/>
              <a:t>Evolution de réseaux d’expérimentation </a:t>
            </a:r>
            <a:r>
              <a:rPr lang="fr-FR" sz="1600" b="1" dirty="0">
                <a:solidFill>
                  <a:srgbClr val="FF0000"/>
                </a:solidFill>
              </a:rPr>
              <a:t>&amp;</a:t>
            </a:r>
            <a:r>
              <a:rPr lang="fr-FR" sz="1600" b="1" dirty="0"/>
              <a:t> d’observation </a:t>
            </a:r>
            <a:r>
              <a:rPr lang="fr-FR" sz="1600" dirty="0"/>
              <a:t>…</a:t>
            </a:r>
          </a:p>
          <a:p>
            <a:pPr algn="ctr"/>
            <a:endParaRPr lang="fr-FR" sz="1600" dirty="0"/>
          </a:p>
        </p:txBody>
      </p:sp>
      <p:sp>
        <p:nvSpPr>
          <p:cNvPr id="14" name="Rectangle à coins arrondis 13"/>
          <p:cNvSpPr/>
          <p:nvPr/>
        </p:nvSpPr>
        <p:spPr>
          <a:xfrm>
            <a:off x="5311775" y="2311400"/>
            <a:ext cx="6880225" cy="1930400"/>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a:endParaRPr lang="fr-FR" sz="1600" b="1" dirty="0">
              <a:solidFill>
                <a:srgbClr val="000000"/>
              </a:solidFill>
            </a:endParaRPr>
          </a:p>
          <a:p>
            <a:pPr algn="just"/>
            <a:endParaRPr lang="fr-FR" sz="1600" b="1" dirty="0">
              <a:solidFill>
                <a:schemeClr val="tx1"/>
              </a:solidFill>
            </a:endParaRPr>
          </a:p>
          <a:p>
            <a:pPr algn="just"/>
            <a:r>
              <a:rPr lang="fr-FR" sz="1600" b="1" dirty="0">
                <a:solidFill>
                  <a:schemeClr val="tx1"/>
                </a:solidFill>
              </a:rPr>
              <a:t>ISC</a:t>
            </a:r>
            <a:r>
              <a:rPr lang="fr-FR" sz="1600" dirty="0">
                <a:solidFill>
                  <a:schemeClr val="tx1"/>
                </a:solidFill>
              </a:rPr>
              <a:t>, structures de service supports pour les chercheurs, dans le cadre d’innovations (scientifiques) et technologiques, viables économiquement.</a:t>
            </a:r>
          </a:p>
        </p:txBody>
      </p:sp>
      <p:pic>
        <p:nvPicPr>
          <p:cNvPr id="15" name="Image 14"/>
          <p:cNvPicPr/>
          <p:nvPr/>
        </p:nvPicPr>
        <p:blipFill>
          <a:blip r:embed="rId3">
            <a:extLst>
              <a:ext uri="{28A0092B-C50C-407E-A947-70E740481C1C}">
                <a14:useLocalDpi xmlns:a14="http://schemas.microsoft.com/office/drawing/2010/main" val="0"/>
              </a:ext>
            </a:extLst>
          </a:blip>
          <a:srcRect/>
          <a:stretch>
            <a:fillRect/>
          </a:stretch>
        </p:blipFill>
        <p:spPr bwMode="auto">
          <a:xfrm>
            <a:off x="5251450" y="2400300"/>
            <a:ext cx="6254750" cy="927100"/>
          </a:xfrm>
          <a:prstGeom prst="rect">
            <a:avLst/>
          </a:prstGeom>
          <a:noFill/>
          <a:ln>
            <a:noFill/>
          </a:ln>
        </p:spPr>
      </p:pic>
      <p:sp>
        <p:nvSpPr>
          <p:cNvPr id="16" name="Rectangle à coins arrondis 15"/>
          <p:cNvSpPr/>
          <p:nvPr/>
        </p:nvSpPr>
        <p:spPr>
          <a:xfrm>
            <a:off x="6705600" y="4897269"/>
            <a:ext cx="3886200" cy="1638638"/>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000000"/>
                </a:solidFill>
              </a:rPr>
              <a:t>Un positionnement /ISC et approches systémiques types </a:t>
            </a:r>
            <a:r>
              <a:rPr lang="fr-FR" sz="1600" dirty="0" err="1">
                <a:solidFill>
                  <a:srgbClr val="000000"/>
                </a:solidFill>
              </a:rPr>
              <a:t>ingénieriques</a:t>
            </a:r>
            <a:r>
              <a:rPr lang="fr-FR" sz="1600" dirty="0">
                <a:solidFill>
                  <a:srgbClr val="000000"/>
                </a:solidFill>
              </a:rPr>
              <a:t> conception continuée dans usage, </a:t>
            </a:r>
            <a:r>
              <a:rPr lang="fr-FR" sz="1600" dirty="0" err="1">
                <a:solidFill>
                  <a:srgbClr val="000000"/>
                </a:solidFill>
              </a:rPr>
              <a:t>expé</a:t>
            </a:r>
            <a:r>
              <a:rPr lang="fr-FR" sz="1600" dirty="0">
                <a:solidFill>
                  <a:srgbClr val="000000"/>
                </a:solidFill>
              </a:rPr>
              <a:t> </a:t>
            </a:r>
            <a:r>
              <a:rPr lang="fr-FR" sz="1600" dirty="0" err="1">
                <a:solidFill>
                  <a:srgbClr val="000000"/>
                </a:solidFill>
              </a:rPr>
              <a:t>Σ</a:t>
            </a:r>
            <a:r>
              <a:rPr lang="fr-FR" sz="1600" dirty="0">
                <a:solidFill>
                  <a:srgbClr val="000000"/>
                </a:solidFill>
              </a:rPr>
              <a:t>  et partenariats</a:t>
            </a:r>
          </a:p>
          <a:p>
            <a:pPr algn="ctr"/>
            <a:r>
              <a:rPr lang="fr-FR" sz="1600" b="1" dirty="0">
                <a:solidFill>
                  <a:srgbClr val="000000"/>
                </a:solidFill>
              </a:rPr>
              <a:t>Une gamme de possibles</a:t>
            </a:r>
          </a:p>
          <a:p>
            <a:pPr algn="ctr"/>
            <a:endParaRPr lang="fr-FR" dirty="0">
              <a:solidFill>
                <a:srgbClr val="000000"/>
              </a:solidFill>
            </a:endParaRPr>
          </a:p>
        </p:txBody>
      </p:sp>
      <p:sp>
        <p:nvSpPr>
          <p:cNvPr id="17" name="Éclair 16"/>
          <p:cNvSpPr/>
          <p:nvPr/>
        </p:nvSpPr>
        <p:spPr>
          <a:xfrm rot="13766097">
            <a:off x="7277101" y="4305300"/>
            <a:ext cx="312419" cy="876300"/>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Double flèche horizontale 17"/>
          <p:cNvSpPr/>
          <p:nvPr/>
        </p:nvSpPr>
        <p:spPr>
          <a:xfrm>
            <a:off x="5003800" y="1371600"/>
            <a:ext cx="1333500" cy="393700"/>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ZoneTexte 18"/>
          <p:cNvSpPr txBox="1"/>
          <p:nvPr/>
        </p:nvSpPr>
        <p:spPr>
          <a:xfrm>
            <a:off x="5311775" y="1092200"/>
            <a:ext cx="695325" cy="369332"/>
          </a:xfrm>
          <a:prstGeom prst="rect">
            <a:avLst/>
          </a:prstGeom>
          <a:noFill/>
        </p:spPr>
        <p:txBody>
          <a:bodyPr wrap="square" rtlCol="0">
            <a:spAutoFit/>
          </a:bodyPr>
          <a:lstStyle/>
          <a:p>
            <a:pPr algn="ctr"/>
            <a:r>
              <a:rPr lang="fr-FR" dirty="0">
                <a:solidFill>
                  <a:srgbClr val="FF6600"/>
                </a:solidFill>
              </a:rPr>
              <a:t>???</a:t>
            </a:r>
          </a:p>
        </p:txBody>
      </p:sp>
      <p:sp>
        <p:nvSpPr>
          <p:cNvPr id="20" name="Flèche vers le bas 19"/>
          <p:cNvSpPr/>
          <p:nvPr/>
        </p:nvSpPr>
        <p:spPr>
          <a:xfrm>
            <a:off x="6527800" y="1955800"/>
            <a:ext cx="165100" cy="431800"/>
          </a:xfrm>
          <a:prstGeom prst="down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6600"/>
              </a:solidFill>
            </a:endParaRPr>
          </a:p>
        </p:txBody>
      </p:sp>
      <p:sp>
        <p:nvSpPr>
          <p:cNvPr id="21" name="Double flèche horizontale 20"/>
          <p:cNvSpPr/>
          <p:nvPr/>
        </p:nvSpPr>
        <p:spPr>
          <a:xfrm rot="20074862">
            <a:off x="4317999" y="3673636"/>
            <a:ext cx="901700" cy="393700"/>
          </a:xfrm>
          <a:prstGeom prst="leftRightArrow">
            <a:avLst/>
          </a:prstGeom>
          <a:solidFill>
            <a:schemeClr val="accent6">
              <a:lumMod val="60000"/>
              <a:lumOff val="4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2" name="ZoneTexte 21"/>
          <p:cNvSpPr txBox="1"/>
          <p:nvPr/>
        </p:nvSpPr>
        <p:spPr>
          <a:xfrm>
            <a:off x="4368800" y="3162300"/>
            <a:ext cx="635000" cy="369332"/>
          </a:xfrm>
          <a:prstGeom prst="rect">
            <a:avLst/>
          </a:prstGeom>
          <a:noFill/>
        </p:spPr>
        <p:txBody>
          <a:bodyPr wrap="square" rtlCol="0">
            <a:spAutoFit/>
          </a:bodyPr>
          <a:lstStyle/>
          <a:p>
            <a:pPr algn="ctr"/>
            <a:r>
              <a:rPr lang="fr-FR" dirty="0">
                <a:solidFill>
                  <a:srgbClr val="008000"/>
                </a:solidFill>
              </a:rPr>
              <a:t>???</a:t>
            </a:r>
          </a:p>
        </p:txBody>
      </p:sp>
      <p:sp>
        <p:nvSpPr>
          <p:cNvPr id="23" name="Rectangle à coins arrondis 22"/>
          <p:cNvSpPr/>
          <p:nvPr/>
        </p:nvSpPr>
        <p:spPr>
          <a:xfrm>
            <a:off x="876300" y="5007352"/>
            <a:ext cx="3886200" cy="1638638"/>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000000"/>
                </a:solidFill>
              </a:rPr>
              <a:t>Évolutions attendues des objets, périmètres, interface sciences-société, modalités</a:t>
            </a:r>
          </a:p>
          <a:p>
            <a:pPr algn="ctr"/>
            <a:r>
              <a:rPr lang="fr-FR" sz="1600" dirty="0">
                <a:solidFill>
                  <a:srgbClr val="000000"/>
                </a:solidFill>
              </a:rPr>
              <a:t>(AEA, ESE)</a:t>
            </a:r>
          </a:p>
        </p:txBody>
      </p:sp>
      <p:sp>
        <p:nvSpPr>
          <p:cNvPr id="24" name="Double flèche horizontale 23"/>
          <p:cNvSpPr/>
          <p:nvPr/>
        </p:nvSpPr>
        <p:spPr>
          <a:xfrm>
            <a:off x="5311775" y="5459412"/>
            <a:ext cx="945676" cy="393700"/>
          </a:xfrm>
          <a:prstGeom prst="leftRightArrow">
            <a:avLst/>
          </a:prstGeom>
          <a:solidFill>
            <a:schemeClr val="accent1">
              <a:lumMod val="60000"/>
              <a:lumOff val="4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6" name="ZoneTexte 25"/>
          <p:cNvSpPr txBox="1"/>
          <p:nvPr/>
        </p:nvSpPr>
        <p:spPr>
          <a:xfrm>
            <a:off x="5435600" y="5147052"/>
            <a:ext cx="698500" cy="338554"/>
          </a:xfrm>
          <a:prstGeom prst="rect">
            <a:avLst/>
          </a:prstGeom>
          <a:noFill/>
        </p:spPr>
        <p:txBody>
          <a:bodyPr wrap="square" rtlCol="0">
            <a:spAutoFit/>
          </a:bodyPr>
          <a:lstStyle/>
          <a:p>
            <a:pPr algn="ctr"/>
            <a:r>
              <a:rPr lang="fr-FR" sz="1600" dirty="0">
                <a:solidFill>
                  <a:srgbClr val="3366FF"/>
                </a:solidFill>
              </a:rPr>
              <a:t>Et ?</a:t>
            </a:r>
          </a:p>
        </p:txBody>
      </p:sp>
      <p:sp>
        <p:nvSpPr>
          <p:cNvPr id="27" name="Flèche droite rayée 26"/>
          <p:cNvSpPr/>
          <p:nvPr/>
        </p:nvSpPr>
        <p:spPr>
          <a:xfrm rot="5400000">
            <a:off x="4180077" y="5540185"/>
            <a:ext cx="1152146" cy="990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4368800" y="5777000"/>
            <a:ext cx="717550" cy="830997"/>
          </a:xfrm>
          <a:prstGeom prst="rect">
            <a:avLst/>
          </a:prstGeom>
          <a:noFill/>
        </p:spPr>
        <p:txBody>
          <a:bodyPr wrap="square" rtlCol="0">
            <a:spAutoFit/>
          </a:bodyPr>
          <a:lstStyle/>
          <a:p>
            <a:pPr algn="ctr"/>
            <a:r>
              <a:rPr lang="fr-FR" sz="1600" dirty="0">
                <a:solidFill>
                  <a:srgbClr val="000090"/>
                </a:solidFill>
              </a:rPr>
              <a:t>Tout ?</a:t>
            </a:r>
          </a:p>
          <a:p>
            <a:pPr algn="ctr"/>
            <a:endParaRPr lang="fr-FR" sz="1600" dirty="0">
              <a:solidFill>
                <a:srgbClr val="000090"/>
              </a:solidFill>
            </a:endParaRPr>
          </a:p>
        </p:txBody>
      </p:sp>
      <p:pic>
        <p:nvPicPr>
          <p:cNvPr id="32" name="Image 31"/>
          <p:cNvPicPr>
            <a:picLocks noChangeAspect="1"/>
          </p:cNvPicPr>
          <p:nvPr/>
        </p:nvPicPr>
        <p:blipFill>
          <a:blip r:embed="rId4"/>
          <a:stretch>
            <a:fillRect/>
          </a:stretch>
        </p:blipFill>
        <p:spPr>
          <a:xfrm>
            <a:off x="5188498" y="4339848"/>
            <a:ext cx="929253" cy="731012"/>
          </a:xfrm>
          <a:prstGeom prst="rect">
            <a:avLst/>
          </a:prstGeom>
        </p:spPr>
      </p:pic>
    </p:spTree>
    <p:extLst>
      <p:ext uri="{BB962C8B-B14F-4D97-AF65-F5344CB8AC3E}">
        <p14:creationId xmlns:p14="http://schemas.microsoft.com/office/powerpoint/2010/main" val="3849981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421A-8C71-6F0B-453B-165CF379F4D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0A79181-021A-B310-67AF-67FDE86B3024}"/>
              </a:ext>
            </a:extLst>
          </p:cNvPr>
          <p:cNvSpPr txBox="1"/>
          <p:nvPr/>
        </p:nvSpPr>
        <p:spPr>
          <a:xfrm>
            <a:off x="246063" y="2484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1- 2</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9BC1F48A-FB7F-233B-5B7B-2258BB95C17F}"/>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BB38DD7-BB3A-242D-D936-FC83EF2DC7E6}"/>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ED2F28DF-3C80-E10C-9014-62C8928DEE1C}"/>
              </a:ext>
            </a:extLst>
          </p:cNvPr>
          <p:cNvSpPr txBox="1"/>
          <p:nvPr/>
        </p:nvSpPr>
        <p:spPr>
          <a:xfrm>
            <a:off x="4174434" y="1139687"/>
            <a:ext cx="7898296" cy="4770537"/>
          </a:xfrm>
          <a:prstGeom prst="rect">
            <a:avLst/>
          </a:prstGeom>
          <a:noFill/>
        </p:spPr>
        <p:txBody>
          <a:bodyPr wrap="square" rtlCol="0">
            <a:spAutoFit/>
          </a:bodyPr>
          <a:lstStyle/>
          <a:p>
            <a:r>
              <a:rPr lang="fr-FR" sz="1600" u="sng" dirty="0">
                <a:latin typeface="Bahnschrift Light SemiCondensed" panose="020B0502040204020203" pitchFamily="34" charset="0"/>
              </a:rPr>
              <a:t>Objectif de ce pas </a:t>
            </a:r>
            <a:r>
              <a:rPr lang="fr-FR" sz="1600" dirty="0">
                <a:latin typeface="Bahnschrift Light SemiCondensed" panose="020B0502040204020203" pitchFamily="34" charset="0"/>
              </a:rPr>
              <a:t>: se positionner </a:t>
            </a:r>
          </a:p>
          <a:p>
            <a:pPr marL="285750" indent="-285750">
              <a:buFontTx/>
              <a:buChar char="-"/>
            </a:pPr>
            <a:r>
              <a:rPr lang="fr-FR" sz="1600" dirty="0">
                <a:latin typeface="Bahnschrift Light SemiCondensed" panose="020B0502040204020203" pitchFamily="34" charset="0"/>
              </a:rPr>
              <a:t>Aider le public à dire comment il se caractérise et/ou se caractériserait</a:t>
            </a:r>
          </a:p>
          <a:p>
            <a:pPr marL="285750" indent="-285750">
              <a:buFontTx/>
              <a:buChar char="-"/>
            </a:pPr>
            <a:r>
              <a:rPr lang="fr-FR" sz="1600" dirty="0">
                <a:latin typeface="Bahnschrift Light SemiCondensed" panose="020B0502040204020203" pitchFamily="34" charset="0"/>
              </a:rPr>
              <a:t>Aider le public à formuler un souhait praticable…</a:t>
            </a:r>
          </a:p>
          <a:p>
            <a:pPr marL="285750" indent="-285750">
              <a:buFontTx/>
              <a:buChar char="-"/>
            </a:pPr>
            <a:r>
              <a:rPr lang="fr-FR" sz="1600" dirty="0">
                <a:latin typeface="Bahnschrift Light SemiCondensed" panose="020B0502040204020203" pitchFamily="34" charset="0"/>
              </a:rPr>
              <a:t>en termes d’objets à traiter, de périmètres, de temporalités (id pas 1 ou autres ou abandons), de formes, de travail et d’activité et de transitions professionnelles.</a:t>
            </a:r>
          </a:p>
          <a:p>
            <a:pPr marL="285750" indent="-285750">
              <a:buFontTx/>
              <a:buChar char="-"/>
            </a:pPr>
            <a:endParaRPr lang="fr-FR" sz="1600" dirty="0">
              <a:solidFill>
                <a:schemeClr val="bg1">
                  <a:lumMod val="50000"/>
                </a:schemeClr>
              </a:solidFill>
              <a:latin typeface="Bahnschrift Light SemiCondensed" panose="020B0502040204020203" pitchFamily="34" charset="0"/>
            </a:endParaRPr>
          </a:p>
          <a:p>
            <a:pPr marL="285750" indent="-285750">
              <a:buFontTx/>
              <a:buChar char="-"/>
            </a:pPr>
            <a:r>
              <a:rPr lang="fr-FR" sz="1600" dirty="0" err="1">
                <a:solidFill>
                  <a:schemeClr val="bg1">
                    <a:lumMod val="50000"/>
                  </a:schemeClr>
                </a:solidFill>
                <a:latin typeface="Bahnschrift Light SemiCondensed" panose="020B0502040204020203" pitchFamily="34" charset="0"/>
              </a:rPr>
              <a:t>P.e</a:t>
            </a:r>
            <a:r>
              <a:rPr lang="fr-FR" sz="1600" dirty="0">
                <a:solidFill>
                  <a:schemeClr val="bg1">
                    <a:lumMod val="50000"/>
                  </a:schemeClr>
                </a:solidFill>
                <a:latin typeface="Bahnschrift Light SemiCondensed" panose="020B0502040204020203" pitchFamily="34" charset="0"/>
              </a:rPr>
              <a:t>. UE = LL, Démonstrateur ? </a:t>
            </a:r>
          </a:p>
          <a:p>
            <a:pPr marL="285750" indent="-285750">
              <a:buFontTx/>
              <a:buChar char="-"/>
            </a:pPr>
            <a:r>
              <a:rPr lang="fr-FR" sz="1600" dirty="0">
                <a:solidFill>
                  <a:schemeClr val="bg1">
                    <a:lumMod val="50000"/>
                  </a:schemeClr>
                </a:solidFill>
                <a:latin typeface="Bahnschrift Light SemiCondensed" panose="020B0502040204020203" pitchFamily="34" charset="0"/>
              </a:rPr>
              <a:t>Traiter des compétences des maraîchers ? De l’intégralité du processus – production et consommation ? Travailler avec d’autres équipes là ou après ?</a:t>
            </a:r>
          </a:p>
          <a:p>
            <a:r>
              <a:rPr lang="fr-FR" sz="1600" dirty="0">
                <a:latin typeface="Bahnschrift Light SemiCondensed" panose="020B0502040204020203" pitchFamily="34" charset="0"/>
              </a:rPr>
              <a:t>Pour cela il faut </a:t>
            </a:r>
          </a:p>
          <a:p>
            <a:pPr marL="285750" indent="-285750">
              <a:buFontTx/>
              <a:buChar char="-"/>
            </a:pPr>
            <a:r>
              <a:rPr lang="fr-FR" sz="1600" dirty="0">
                <a:latin typeface="Bahnschrift Light SemiCondensed" panose="020B0502040204020203" pitchFamily="34" charset="0"/>
              </a:rPr>
              <a:t>Sortir du cadre habituel de pensée et d’action présente (à identifier*** /référence – paradigme technique /expérimentation par exemple)</a:t>
            </a:r>
          </a:p>
          <a:p>
            <a:pPr marL="285750" indent="-285750">
              <a:buFontTx/>
              <a:buChar char="-"/>
            </a:pPr>
            <a:r>
              <a:rPr lang="fr-FR" sz="1600" dirty="0" err="1">
                <a:latin typeface="Bahnschrift Light SemiCondensed" panose="020B0502040204020203" pitchFamily="34" charset="0"/>
              </a:rPr>
              <a:t>Valuer</a:t>
            </a:r>
            <a:r>
              <a:rPr lang="fr-FR" sz="1600" dirty="0">
                <a:latin typeface="Bahnschrift Light SemiCondensed" panose="020B0502040204020203" pitchFamily="34" charset="0"/>
              </a:rPr>
              <a:t> et transvaluer</a:t>
            </a:r>
          </a:p>
          <a:p>
            <a:pPr marL="285750" indent="-285750">
              <a:buFontTx/>
              <a:buChar char="-"/>
            </a:pPr>
            <a:r>
              <a:rPr lang="fr-FR" sz="1600" dirty="0">
                <a:latin typeface="Bahnschrift Light SemiCondensed" panose="020B0502040204020203" pitchFamily="34" charset="0"/>
              </a:rPr>
              <a:t>Identifier ce qu’ils font, souhaitent conserver et a contrario laisser</a:t>
            </a:r>
          </a:p>
          <a:p>
            <a:pPr marL="285750" indent="-285750">
              <a:buFontTx/>
              <a:buChar char="-"/>
            </a:pPr>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In fine, formuler un souhait</a:t>
            </a:r>
          </a:p>
          <a:p>
            <a:pPr marL="285750" indent="-285750">
              <a:buFontTx/>
              <a:buChar char="-"/>
            </a:pPr>
            <a:r>
              <a:rPr lang="fr-FR" sz="1600" dirty="0">
                <a:latin typeface="Bahnschrift Light SemiCondensed" panose="020B0502040204020203" pitchFamily="34" charset="0"/>
              </a:rPr>
              <a:t>ATTENTION souhait n’est pas un projet, i.e. une volonté (nécessité de conjuguer les pluralités)</a:t>
            </a:r>
          </a:p>
          <a:p>
            <a:endParaRPr lang="fr-FR" sz="1600" dirty="0">
              <a:latin typeface="Bahnschrift Light SemiCondensed" panose="020B0502040204020203" pitchFamily="34" charset="0"/>
            </a:endParaRPr>
          </a:p>
          <a:p>
            <a:endParaRPr lang="fr-FR" sz="1600" dirty="0">
              <a:latin typeface="Bahnschrift Light SemiCondensed" panose="020B0502040204020203" pitchFamily="34" charset="0"/>
            </a:endParaRPr>
          </a:p>
        </p:txBody>
      </p:sp>
      <p:sp>
        <p:nvSpPr>
          <p:cNvPr id="8" name="Rectangle : coins arrondis 7">
            <a:extLst>
              <a:ext uri="{FF2B5EF4-FFF2-40B4-BE49-F238E27FC236}">
                <a16:creationId xmlns:a16="http://schemas.microsoft.com/office/drawing/2014/main" id="{FE6AE3CC-FDEE-4653-D47E-FCFB4D0FD00E}"/>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4" name="ZoneTexte 3">
            <a:extLst>
              <a:ext uri="{FF2B5EF4-FFF2-40B4-BE49-F238E27FC236}">
                <a16:creationId xmlns:a16="http://schemas.microsoft.com/office/drawing/2014/main" id="{2974E4AD-786E-8248-723F-39C10F637BCE}"/>
              </a:ext>
            </a:extLst>
          </p:cNvPr>
          <p:cNvSpPr txBox="1"/>
          <p:nvPr/>
        </p:nvSpPr>
        <p:spPr>
          <a:xfrm>
            <a:off x="246063" y="4077325"/>
            <a:ext cx="2751970" cy="2031325"/>
          </a:xfrm>
          <a:prstGeom prst="rect">
            <a:avLst/>
          </a:prstGeom>
          <a:noFill/>
        </p:spPr>
        <p:txBody>
          <a:bodyPr wrap="square" rtlCol="0">
            <a:spAutoFit/>
          </a:bodyPr>
          <a:lstStyle/>
          <a:p>
            <a:r>
              <a:rPr lang="fr-FR" dirty="0">
                <a:latin typeface="Bahnschrift Light SemiCondensed" panose="020B0502040204020203" pitchFamily="34" charset="0"/>
              </a:rPr>
              <a:t>Pour appartenir, à part tenir…</a:t>
            </a:r>
          </a:p>
          <a:p>
            <a:endParaRPr lang="fr-FR" dirty="0">
              <a:latin typeface="Bahnschrift Light SemiCondensed" panose="020B0502040204020203" pitchFamily="34" charset="0"/>
            </a:endParaRPr>
          </a:p>
          <a:p>
            <a:r>
              <a:rPr lang="fr-FR" dirty="0">
                <a:latin typeface="Bahnschrift Light SemiCondensed" panose="020B0502040204020203" pitchFamily="34" charset="0"/>
              </a:rPr>
              <a:t>Aider à tracer une voie, faire des choix, avancer en « raison » </a:t>
            </a:r>
          </a:p>
          <a:p>
            <a:endParaRPr lang="fr-FR" dirty="0">
              <a:latin typeface="Bahnschrift Light SemiCondensed" panose="020B0502040204020203" pitchFamily="34" charset="0"/>
            </a:endParaRPr>
          </a:p>
        </p:txBody>
      </p:sp>
    </p:spTree>
    <p:extLst>
      <p:ext uri="{BB962C8B-B14F-4D97-AF65-F5344CB8AC3E}">
        <p14:creationId xmlns:p14="http://schemas.microsoft.com/office/powerpoint/2010/main" val="295465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1- 2</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4174434" y="1139687"/>
            <a:ext cx="7898296" cy="5016758"/>
          </a:xfrm>
          <a:prstGeom prst="rect">
            <a:avLst/>
          </a:prstGeom>
          <a:noFill/>
        </p:spPr>
        <p:txBody>
          <a:bodyPr wrap="square" rtlCol="0">
            <a:spAutoFit/>
          </a:bodyPr>
          <a:lstStyle/>
          <a:p>
            <a:r>
              <a:rPr lang="fr-FR" sz="1600" u="sng" dirty="0">
                <a:latin typeface="Bahnschrift Light SemiCondensed" panose="020B0502040204020203" pitchFamily="34" charset="0"/>
              </a:rPr>
              <a:t>Méthode </a:t>
            </a:r>
            <a:r>
              <a:rPr lang="fr-FR" sz="1600" dirty="0">
                <a:latin typeface="Bahnschrift Light SemiCondensed" panose="020B0502040204020203" pitchFamily="34" charset="0"/>
              </a:rPr>
              <a:t>: </a:t>
            </a:r>
          </a:p>
          <a:p>
            <a:r>
              <a:rPr lang="fr-FR" sz="1600" dirty="0">
                <a:solidFill>
                  <a:srgbClr val="C00000"/>
                </a:solidFill>
                <a:latin typeface="Bahnschrift Light SemiCondensed" panose="020B0502040204020203" pitchFamily="34" charset="0"/>
              </a:rPr>
              <a:t>L’</a:t>
            </a:r>
            <a:r>
              <a:rPr lang="fr-FR" sz="1600" dirty="0" err="1">
                <a:solidFill>
                  <a:srgbClr val="C00000"/>
                </a:solidFill>
                <a:latin typeface="Bahnschrift Light SemiCondensed" panose="020B0502040204020203" pitchFamily="34" charset="0"/>
              </a:rPr>
              <a:t>estrangement</a:t>
            </a:r>
            <a:r>
              <a:rPr lang="fr-FR" sz="1600" dirty="0">
                <a:latin typeface="Bahnschrift Light SemiCondensed" panose="020B0502040204020203" pitchFamily="34" charset="0"/>
              </a:rPr>
              <a:t> :  un « décalage » avec l’examen d’autres modèles pour </a:t>
            </a:r>
          </a:p>
          <a:p>
            <a:pPr marL="285750" indent="-285750">
              <a:buFontTx/>
              <a:buChar char="-"/>
            </a:pPr>
            <a:r>
              <a:rPr lang="fr-FR" sz="1600" dirty="0">
                <a:latin typeface="Bahnschrift Light SemiCondensed" panose="020B0502040204020203" pitchFamily="34" charset="0"/>
              </a:rPr>
              <a:t>sortir les protagonistes de leurs cadres de pensée et d’action</a:t>
            </a:r>
          </a:p>
          <a:p>
            <a:pPr marL="285750" indent="-285750">
              <a:buFontTx/>
              <a:buChar char="-"/>
            </a:pPr>
            <a:r>
              <a:rPr lang="fr-FR" sz="1600" dirty="0">
                <a:latin typeface="Bahnschrift Light SemiCondensed" panose="020B0502040204020203" pitchFamily="34" charset="0"/>
              </a:rPr>
              <a:t>s’en inspirer (ou pas)</a:t>
            </a:r>
          </a:p>
          <a:p>
            <a:pPr marL="285750" indent="-285750">
              <a:buFontTx/>
              <a:buChar char="-"/>
            </a:pPr>
            <a:r>
              <a:rPr lang="fr-FR" sz="1600" dirty="0">
                <a:latin typeface="Bahnschrift Light SemiCondensed" panose="020B0502040204020203" pitchFamily="34" charset="0"/>
              </a:rPr>
              <a:t>leur permettre de mieux dire qui ils sont, en dévoilant ce à quoi ils tiennent, et ce par quoi ils tiennent (valuation)</a:t>
            </a:r>
          </a:p>
          <a:p>
            <a:pPr marL="285750" indent="-285750">
              <a:buFontTx/>
              <a:buChar char="-"/>
            </a:pPr>
            <a:r>
              <a:rPr lang="fr-FR" sz="1600" dirty="0">
                <a:latin typeface="Bahnschrift Light SemiCondensed" panose="020B0502040204020203" pitchFamily="34" charset="0"/>
              </a:rPr>
              <a:t>Examen des autres modèles/ fonctions, objets-défis et valeurs, </a:t>
            </a:r>
            <a:r>
              <a:rPr lang="fr-FR" sz="1600" dirty="0" err="1">
                <a:latin typeface="Bahnschrift Light SemiCondensed" panose="020B0502040204020203" pitchFamily="34" charset="0"/>
              </a:rPr>
              <a:t>i.e</a:t>
            </a:r>
            <a:endParaRPr lang="fr-FR" sz="1600" dirty="0">
              <a:latin typeface="Bahnschrift Light SemiCondensed" panose="020B0502040204020203" pitchFamily="34" charset="0"/>
            </a:endParaRPr>
          </a:p>
          <a:p>
            <a:pPr marL="285750" indent="-285750">
              <a:buFontTx/>
              <a:buChar char="-"/>
            </a:pPr>
            <a:r>
              <a:rPr lang="fr-FR" sz="1600" dirty="0">
                <a:latin typeface="Bahnschrift Light SemiCondensed" panose="020B0502040204020203" pitchFamily="34" charset="0"/>
              </a:rPr>
              <a:t>Ce qu’ils règlent ou pas, traitent ou pas des problèmes, manques, objets identifiés précédemment, et ce qu’ils structurent aux plans du travail et du travailler.  </a:t>
            </a:r>
          </a:p>
          <a:p>
            <a:endParaRPr lang="fr-FR" sz="1600" dirty="0">
              <a:solidFill>
                <a:schemeClr val="bg1">
                  <a:lumMod val="50000"/>
                </a:schemeClr>
              </a:solidFill>
              <a:latin typeface="Bahnschrift Light SemiCondensed" panose="020B0502040204020203" pitchFamily="34" charset="0"/>
            </a:endParaRPr>
          </a:p>
          <a:p>
            <a:r>
              <a:rPr lang="fr-FR" sz="1600" dirty="0">
                <a:solidFill>
                  <a:srgbClr val="C00000"/>
                </a:solidFill>
                <a:latin typeface="Bahnschrift Light SemiCondensed" panose="020B0502040204020203" pitchFamily="34" charset="0"/>
              </a:rPr>
              <a:t>L’opération archéologique, </a:t>
            </a:r>
            <a:r>
              <a:rPr lang="fr-FR" sz="1600" dirty="0">
                <a:latin typeface="Bahnschrift Light SemiCondensed" panose="020B0502040204020203" pitchFamily="34" charset="0"/>
              </a:rPr>
              <a:t>par </a:t>
            </a:r>
            <a:r>
              <a:rPr lang="fr-FR" sz="1600" dirty="0" err="1">
                <a:latin typeface="Bahnschrift Light SemiCondensed" panose="020B0502040204020203" pitchFamily="34" charset="0"/>
              </a:rPr>
              <a:t>rétrodiction</a:t>
            </a:r>
            <a:r>
              <a:rPr lang="fr-FR" sz="1600" dirty="0">
                <a:latin typeface="Bahnschrift Light SemiCondensed" panose="020B0502040204020203" pitchFamily="34" charset="0"/>
              </a:rPr>
              <a:t> collectivement pour </a:t>
            </a:r>
          </a:p>
          <a:p>
            <a:pPr marL="285750" indent="-285750">
              <a:buFontTx/>
              <a:buChar char="-"/>
            </a:pPr>
            <a:r>
              <a:rPr lang="fr-FR" sz="1600" dirty="0">
                <a:latin typeface="Bahnschrift Light SemiCondensed" panose="020B0502040204020203" pitchFamily="34" charset="0"/>
              </a:rPr>
              <a:t>comprendre ce qui fait que l’on en est arrivé là – i.e. les problèmes</a:t>
            </a:r>
          </a:p>
          <a:p>
            <a:pPr marL="285750" indent="-285750">
              <a:buFontTx/>
              <a:buChar char="-"/>
            </a:pPr>
            <a:r>
              <a:rPr lang="fr-FR" sz="1600" dirty="0">
                <a:latin typeface="Bahnschrift Light SemiCondensed" panose="020B0502040204020203" pitchFamily="34" charset="0"/>
              </a:rPr>
              <a:t>repérer des choses importantes oubliées/objets etc.</a:t>
            </a:r>
          </a:p>
          <a:p>
            <a:pPr marL="285750" indent="-285750">
              <a:buFontTx/>
              <a:buChar char="-"/>
            </a:pPr>
            <a:r>
              <a:rPr lang="fr-FR" sz="1600" dirty="0">
                <a:latin typeface="Bahnschrift Light SemiCondensed" panose="020B0502040204020203" pitchFamily="34" charset="0"/>
              </a:rPr>
              <a:t>repérer des choses en germes qui sont toujours actives mais pas au 1</a:t>
            </a:r>
            <a:r>
              <a:rPr lang="fr-FR" sz="1600" baseline="30000" dirty="0">
                <a:latin typeface="Bahnschrift Light SemiCondensed" panose="020B0502040204020203" pitchFamily="34" charset="0"/>
              </a:rPr>
              <a:t>er</a:t>
            </a:r>
            <a:r>
              <a:rPr lang="fr-FR" sz="1600" dirty="0">
                <a:latin typeface="Bahnschrift Light SemiCondensed" panose="020B0502040204020203" pitchFamily="34" charset="0"/>
              </a:rPr>
              <a:t> plan.</a:t>
            </a:r>
          </a:p>
          <a:p>
            <a:pPr marL="285750" indent="-285750">
              <a:buFontTx/>
              <a:buChar char="-"/>
            </a:pPr>
            <a:r>
              <a:rPr lang="fr-FR" sz="1600" dirty="0">
                <a:latin typeface="Bahnschrift Light SemiCondensed" panose="020B0502040204020203" pitchFamily="34" charset="0"/>
              </a:rPr>
              <a:t>Et qui forment quelque chose ou pas – des cadres, dispositifs… ou voulaient former</a:t>
            </a:r>
          </a:p>
          <a:p>
            <a:pPr marL="285750" indent="-285750">
              <a:buFontTx/>
              <a:buChar char="-"/>
            </a:pPr>
            <a:endParaRPr lang="fr-FR" sz="1600" dirty="0">
              <a:latin typeface="Bahnschrift Light SemiCondensed" panose="020B0502040204020203" pitchFamily="34" charset="0"/>
            </a:endParaRPr>
          </a:p>
          <a:p>
            <a:r>
              <a:rPr lang="fr-FR" sz="1600" dirty="0">
                <a:latin typeface="Bahnschrift Light SemiCondensed" panose="020B0502040204020203" pitchFamily="34" charset="0"/>
              </a:rPr>
              <a:t>Collectivement – général/déclinaisons -mises en situations</a:t>
            </a:r>
          </a:p>
          <a:p>
            <a:endParaRPr lang="fr-FR" sz="1600" dirty="0">
              <a:latin typeface="Bahnschrift Light SemiCondensed" panose="020B0502040204020203" pitchFamily="34" charset="0"/>
            </a:endParaRPr>
          </a:p>
          <a:p>
            <a:r>
              <a:rPr lang="fr-FR" sz="1600" dirty="0">
                <a:latin typeface="Bahnschrift Light SemiCondensed" panose="020B0502040204020203" pitchFamily="34" charset="0"/>
              </a:rPr>
              <a:t>Expression souhait</a:t>
            </a:r>
          </a:p>
          <a:p>
            <a:endParaRPr lang="fr-FR" sz="1600" dirty="0">
              <a:latin typeface="Bahnschrift Light SemiCondensed" panose="020B0502040204020203" pitchFamily="34"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4" name="ZoneTexte 3">
            <a:extLst>
              <a:ext uri="{FF2B5EF4-FFF2-40B4-BE49-F238E27FC236}">
                <a16:creationId xmlns:a16="http://schemas.microsoft.com/office/drawing/2014/main" id="{7CD5E40C-9315-D0B7-16DE-E1A5322E3EDB}"/>
              </a:ext>
            </a:extLst>
          </p:cNvPr>
          <p:cNvSpPr txBox="1"/>
          <p:nvPr/>
        </p:nvSpPr>
        <p:spPr>
          <a:xfrm>
            <a:off x="795130" y="3970840"/>
            <a:ext cx="3187147" cy="2246769"/>
          </a:xfrm>
          <a:prstGeom prst="rect">
            <a:avLst/>
          </a:prstGeom>
          <a:noFill/>
        </p:spPr>
        <p:txBody>
          <a:bodyPr wrap="square" rtlCol="0">
            <a:spAutoFit/>
          </a:bodyPr>
          <a:lstStyle/>
          <a:p>
            <a:r>
              <a:rPr lang="fr-FR" sz="1400" dirty="0"/>
              <a:t>Ces modèles sont soit portés par le milieu, soit imposés par les cadres, soit apportés par l’ergonome mais en tous les cas mis en forme par lui et avec les personnes. SOIT si on est dans un programme comme COOPTER avec des modèles/doctrines </a:t>
            </a:r>
          </a:p>
          <a:p>
            <a:r>
              <a:rPr lang="fr-FR" sz="1400" dirty="0"/>
              <a:t>On choisit des choses en dehors/différence</a:t>
            </a:r>
          </a:p>
        </p:txBody>
      </p:sp>
      <p:sp>
        <p:nvSpPr>
          <p:cNvPr id="6" name="ZoneTexte 5">
            <a:extLst>
              <a:ext uri="{FF2B5EF4-FFF2-40B4-BE49-F238E27FC236}">
                <a16:creationId xmlns:a16="http://schemas.microsoft.com/office/drawing/2014/main" id="{DA729905-FE19-5A7B-F55F-1DD879AE2A5E}"/>
              </a:ext>
            </a:extLst>
          </p:cNvPr>
          <p:cNvSpPr txBox="1"/>
          <p:nvPr/>
        </p:nvSpPr>
        <p:spPr>
          <a:xfrm>
            <a:off x="7699225" y="6033334"/>
            <a:ext cx="4757818" cy="523220"/>
          </a:xfrm>
          <a:prstGeom prst="rect">
            <a:avLst/>
          </a:prstGeom>
          <a:noFill/>
        </p:spPr>
        <p:txBody>
          <a:bodyPr wrap="square" rtlCol="0">
            <a:spAutoFit/>
          </a:bodyPr>
          <a:lstStyle/>
          <a:p>
            <a:r>
              <a:rPr lang="fr-FR" sz="1400" dirty="0">
                <a:latin typeface="Bahnschrift Light SemiCondensed" panose="020B0502040204020203" pitchFamily="34" charset="0"/>
              </a:rPr>
              <a:t>Ces modèles sont des  modèles d’organisation(s) qui configurent ou pas ce que l’on veut faire – c’est un véhicule</a:t>
            </a:r>
          </a:p>
        </p:txBody>
      </p:sp>
    </p:spTree>
    <p:extLst>
      <p:ext uri="{BB962C8B-B14F-4D97-AF65-F5344CB8AC3E}">
        <p14:creationId xmlns:p14="http://schemas.microsoft.com/office/powerpoint/2010/main" val="886143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1- 2</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pic>
        <p:nvPicPr>
          <p:cNvPr id="4" name="Picture 5" descr="http://umr5600.ish-lyon.cnrs.fr/sites/umr5600.ish-lyon.cnrs.fr/files/slideshow/evs_logo_slide.png"/>
          <p:cNvPicPr>
            <a:picLocks noChangeAspect="1" noChangeArrowheads="1"/>
          </p:cNvPicPr>
          <p:nvPr/>
        </p:nvPicPr>
        <p:blipFill>
          <a:blip>
            <a:extLst>
              <a:ext uri="{28A0092B-C50C-407E-A947-70E740481C1C}">
                <a14:useLocalDpi xmlns:a14="http://schemas.microsoft.com/office/drawing/2010/main" val="0"/>
              </a:ext>
            </a:extLst>
          </a:blip>
          <a:srcRect l="29404" t="4173" r="29279" b="8635"/>
          <a:stretch>
            <a:fillRect/>
          </a:stretch>
        </p:blipFill>
        <p:spPr bwMode="auto">
          <a:xfrm>
            <a:off x="11229975" y="5589588"/>
            <a:ext cx="962025" cy="126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grpSp>
        <p:nvGrpSpPr>
          <p:cNvPr id="6" name="Groupe 5">
            <a:extLst>
              <a:ext uri="{FF2B5EF4-FFF2-40B4-BE49-F238E27FC236}">
                <a16:creationId xmlns:a16="http://schemas.microsoft.com/office/drawing/2014/main" id="{019A3B9A-4971-4246-B4F2-E1EB28453AC7}"/>
              </a:ext>
            </a:extLst>
          </p:cNvPr>
          <p:cNvGrpSpPr/>
          <p:nvPr/>
        </p:nvGrpSpPr>
        <p:grpSpPr>
          <a:xfrm>
            <a:off x="636104" y="1235937"/>
            <a:ext cx="11827569" cy="4987857"/>
            <a:chOff x="129779" y="1129847"/>
            <a:chExt cx="11782821" cy="5600845"/>
          </a:xfrm>
        </p:grpSpPr>
        <p:sp>
          <p:nvSpPr>
            <p:cNvPr id="9" name="Rectangle à coins arrondis 4">
              <a:extLst>
                <a:ext uri="{FF2B5EF4-FFF2-40B4-BE49-F238E27FC236}">
                  <a16:creationId xmlns:a16="http://schemas.microsoft.com/office/drawing/2014/main" id="{A7144FC7-7F82-8182-8439-E2B86680F365}"/>
                </a:ext>
              </a:extLst>
            </p:cNvPr>
            <p:cNvSpPr/>
            <p:nvPr/>
          </p:nvSpPr>
          <p:spPr>
            <a:xfrm>
              <a:off x="129779" y="1129847"/>
              <a:ext cx="2398716" cy="198447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400" dirty="0">
                  <a:latin typeface="Times New Roman" panose="02020603050405020304" pitchFamily="18" charset="0"/>
                  <a:cs typeface="Times New Roman" panose="02020603050405020304" pitchFamily="18" charset="0"/>
                </a:rPr>
                <a:t>Pas de projet scientifique en propre</a:t>
              </a:r>
            </a:p>
            <a:p>
              <a:pPr algn="ctr"/>
              <a:endParaRPr lang="fr-FR" sz="1400" dirty="0">
                <a:latin typeface="Times New Roman" panose="02020603050405020304" pitchFamily="18" charset="0"/>
                <a:cs typeface="Times New Roman" panose="02020603050405020304" pitchFamily="18" charset="0"/>
              </a:endParaRPr>
            </a:p>
            <a:p>
              <a:pPr algn="ctr"/>
              <a:r>
                <a:rPr lang="fr-FR" sz="1400" i="1" dirty="0">
                  <a:latin typeface="Times New Roman" panose="02020603050405020304" pitchFamily="18" charset="0"/>
                  <a:cs typeface="Times New Roman" panose="02020603050405020304" pitchFamily="18" charset="0"/>
                </a:rPr>
                <a:t>hypothèses émises par d’autres sur usages (et usagers…)</a:t>
              </a:r>
            </a:p>
          </p:txBody>
        </p:sp>
        <p:sp>
          <p:nvSpPr>
            <p:cNvPr id="10" name="Rectangle à coins arrondis 6">
              <a:extLst>
                <a:ext uri="{FF2B5EF4-FFF2-40B4-BE49-F238E27FC236}">
                  <a16:creationId xmlns:a16="http://schemas.microsoft.com/office/drawing/2014/main" id="{B9E57C35-C7C0-7583-0AE7-A94FB991BE0C}"/>
                </a:ext>
              </a:extLst>
            </p:cNvPr>
            <p:cNvSpPr/>
            <p:nvPr/>
          </p:nvSpPr>
          <p:spPr>
            <a:xfrm>
              <a:off x="2821285" y="1129847"/>
              <a:ext cx="2398716" cy="21213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a:solidFill>
                    <a:srgbClr val="FF0000"/>
                  </a:solidFill>
                  <a:latin typeface="Times New Roman" panose="02020603050405020304" pitchFamily="18" charset="0"/>
                  <a:cs typeface="Times New Roman" panose="02020603050405020304" pitchFamily="18" charset="0"/>
                </a:rPr>
                <a:t>Position de maître d’œuvre</a:t>
              </a:r>
            </a:p>
            <a:p>
              <a:pPr algn="ctr"/>
              <a:r>
                <a:rPr lang="fr-FR" sz="1400" i="1" dirty="0">
                  <a:latin typeface="Times New Roman" panose="02020603050405020304" pitchFamily="18" charset="0"/>
                  <a:cs typeface="Times New Roman" panose="02020603050405020304" pitchFamily="18" charset="0"/>
                </a:rPr>
                <a:t>(relation contractuelle prestation de service pour… </a:t>
              </a:r>
              <a:r>
                <a:rPr lang="fr-FR" sz="1400" i="1" dirty="0" err="1">
                  <a:latin typeface="Times New Roman" panose="02020603050405020304" pitchFamily="18" charset="0"/>
                  <a:cs typeface="Times New Roman" panose="02020603050405020304" pitchFamily="18" charset="0"/>
                </a:rPr>
                <a:t>CdC</a:t>
              </a:r>
              <a:r>
                <a:rPr lang="fr-FR" sz="1400" i="1" dirty="0">
                  <a:latin typeface="Times New Roman" panose="02020603050405020304" pitchFamily="18" charset="0"/>
                  <a:cs typeface="Times New Roman" panose="02020603050405020304" pitchFamily="18" charset="0"/>
                </a:rPr>
                <a:t>)</a:t>
              </a:r>
            </a:p>
            <a:p>
              <a:pPr algn="ctr"/>
              <a:r>
                <a:rPr lang="fr-FR" sz="1400" i="1" dirty="0">
                  <a:latin typeface="Times New Roman" panose="02020603050405020304" pitchFamily="18" charset="0"/>
                  <a:cs typeface="Times New Roman" panose="02020603050405020304" pitchFamily="18" charset="0"/>
                </a:rPr>
                <a:t>(expertise mais </a:t>
              </a:r>
              <a:r>
                <a:rPr lang="fr-FR" sz="1400" i="1" dirty="0">
                  <a:solidFill>
                    <a:srgbClr val="FF0000"/>
                  </a:solidFill>
                  <a:latin typeface="Times New Roman" panose="02020603050405020304" pitchFamily="18" charset="0"/>
                  <a:cs typeface="Times New Roman" panose="02020603050405020304" pitchFamily="18" charset="0"/>
                </a:rPr>
                <a:t>séparation « conception »-démo)</a:t>
              </a:r>
            </a:p>
          </p:txBody>
        </p:sp>
        <p:sp>
          <p:nvSpPr>
            <p:cNvPr id="11" name="Rectangle à coins arrondis 7">
              <a:extLst>
                <a:ext uri="{FF2B5EF4-FFF2-40B4-BE49-F238E27FC236}">
                  <a16:creationId xmlns:a16="http://schemas.microsoft.com/office/drawing/2014/main" id="{047B3F1D-6A22-69B5-DD9F-4437DBAD2200}"/>
                </a:ext>
              </a:extLst>
            </p:cNvPr>
            <p:cNvSpPr/>
            <p:nvPr/>
          </p:nvSpPr>
          <p:spPr>
            <a:xfrm>
              <a:off x="5415183" y="1129847"/>
              <a:ext cx="3103484" cy="231521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400" dirty="0">
                  <a:solidFill>
                    <a:srgbClr val="FF0000"/>
                  </a:solidFill>
                  <a:latin typeface="Times New Roman" panose="02020603050405020304" pitchFamily="18" charset="0"/>
                  <a:cs typeface="Times New Roman" panose="02020603050405020304" pitchFamily="18" charset="0"/>
                </a:rPr>
                <a:t>Proof of concept</a:t>
              </a:r>
            </a:p>
            <a:p>
              <a:pPr algn="ctr"/>
              <a:r>
                <a:rPr lang="fr-FR" sz="1400" dirty="0">
                  <a:latin typeface="Times New Roman" panose="02020603050405020304" pitchFamily="18" charset="0"/>
                  <a:cs typeface="Times New Roman" panose="02020603050405020304" pitchFamily="18" charset="0"/>
                </a:rPr>
                <a:t>Connaissances produites :</a:t>
              </a:r>
            </a:p>
            <a:p>
              <a:pPr algn="ctr"/>
              <a:r>
                <a:rPr lang="fr-FR" sz="1400" i="1" dirty="0">
                  <a:latin typeface="Times New Roman" panose="02020603050405020304" pitchFamily="18" charset="0"/>
                  <a:cs typeface="Times New Roman" panose="02020603050405020304" pitchFamily="18" charset="0"/>
                </a:rPr>
                <a:t>(recommandations,</a:t>
              </a:r>
            </a:p>
            <a:p>
              <a:pPr algn="ctr"/>
              <a:r>
                <a:rPr lang="fr-FR" sz="1400" i="1" dirty="0">
                  <a:latin typeface="Times New Roman" panose="02020603050405020304" pitchFamily="18" charset="0"/>
                  <a:cs typeface="Times New Roman" panose="02020603050405020304" pitchFamily="18" charset="0"/>
                </a:rPr>
                <a:t>standards, données </a:t>
              </a:r>
              <a:r>
                <a:rPr lang="fr-FR" sz="1400" i="1" dirty="0" err="1">
                  <a:latin typeface="Times New Roman" panose="02020603050405020304" pitchFamily="18" charset="0"/>
                  <a:cs typeface="Times New Roman" panose="02020603050405020304" pitchFamily="18" charset="0"/>
                </a:rPr>
                <a:t>quantis</a:t>
              </a:r>
              <a:r>
                <a:rPr lang="fr-FR" sz="1400" i="1" dirty="0">
                  <a:latin typeface="Times New Roman" panose="02020603050405020304" pitchFamily="18" charset="0"/>
                  <a:cs typeface="Times New Roman" panose="02020603050405020304" pitchFamily="18" charset="0"/>
                </a:rPr>
                <a:t>  fiables,</a:t>
              </a:r>
              <a:r>
                <a:rPr lang="fr-FR" sz="1400" i="1" u="sng" dirty="0">
                  <a:latin typeface="Times New Roman" panose="02020603050405020304" pitchFamily="18" charset="0"/>
                  <a:cs typeface="Times New Roman" panose="02020603050405020304" pitchFamily="18" charset="0"/>
                </a:rPr>
                <a:t> rapidement </a:t>
              </a:r>
              <a:r>
                <a:rPr lang="fr-FR" sz="1400" i="1" dirty="0">
                  <a:latin typeface="Times New Roman" panose="02020603050405020304" pitchFamily="18" charset="0"/>
                  <a:cs typeface="Times New Roman" panose="02020603050405020304" pitchFamily="18" charset="0"/>
                </a:rPr>
                <a:t>utilisables et diffusables, portée générique)TRL 5 à 7</a:t>
              </a:r>
            </a:p>
          </p:txBody>
        </p:sp>
        <p:sp>
          <p:nvSpPr>
            <p:cNvPr id="12" name="Rectangle à coins arrondis 8">
              <a:extLst>
                <a:ext uri="{FF2B5EF4-FFF2-40B4-BE49-F238E27FC236}">
                  <a16:creationId xmlns:a16="http://schemas.microsoft.com/office/drawing/2014/main" id="{D00FD4DD-4132-5AF0-47CD-69C52EE229D7}"/>
                </a:ext>
              </a:extLst>
            </p:cNvPr>
            <p:cNvSpPr/>
            <p:nvPr/>
          </p:nvSpPr>
          <p:spPr>
            <a:xfrm>
              <a:off x="2821285" y="3400337"/>
              <a:ext cx="2398716" cy="1527263"/>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fr-FR" sz="1400" dirty="0">
                  <a:solidFill>
                    <a:srgbClr val="000000"/>
                  </a:solidFill>
                  <a:latin typeface="Times New Roman" panose="02020603050405020304" pitchFamily="18" charset="0"/>
                  <a:cs typeface="Times New Roman" panose="02020603050405020304" pitchFamily="18" charset="0"/>
                </a:rPr>
                <a:t>Tiers </a:t>
              </a:r>
            </a:p>
            <a:p>
              <a:pPr algn="ctr"/>
              <a:r>
                <a:rPr lang="fr-FR" sz="1400" i="1" dirty="0">
                  <a:solidFill>
                    <a:srgbClr val="000000"/>
                  </a:solidFill>
                  <a:latin typeface="Times New Roman" panose="02020603050405020304" pitchFamily="18" charset="0"/>
                  <a:cs typeface="Times New Roman" panose="02020603050405020304" pitchFamily="18" charset="0"/>
                </a:rPr>
                <a:t>Usagers </a:t>
              </a:r>
              <a:r>
                <a:rPr lang="fr-FR" sz="1400" i="1" dirty="0">
                  <a:solidFill>
                    <a:srgbClr val="FF0000"/>
                  </a:solidFill>
                  <a:latin typeface="Times New Roman" panose="02020603050405020304" pitchFamily="18" charset="0"/>
                  <a:cs typeface="Times New Roman" panose="02020603050405020304" pitchFamily="18" charset="0"/>
                </a:rPr>
                <a:t>testeurs en fin </a:t>
              </a:r>
              <a:r>
                <a:rPr lang="fr-FR" sz="1400" i="1" dirty="0">
                  <a:solidFill>
                    <a:srgbClr val="000000"/>
                  </a:solidFill>
                  <a:latin typeface="Times New Roman" panose="02020603050405020304" pitchFamily="18" charset="0"/>
                  <a:cs typeface="Times New Roman" panose="02020603050405020304" pitchFamily="18" charset="0"/>
                </a:rPr>
                <a:t>de cycle ou après par MO </a:t>
              </a:r>
            </a:p>
          </p:txBody>
        </p:sp>
        <p:sp>
          <p:nvSpPr>
            <p:cNvPr id="13" name="Rectangle à coins arrondis 9">
              <a:extLst>
                <a:ext uri="{FF2B5EF4-FFF2-40B4-BE49-F238E27FC236}">
                  <a16:creationId xmlns:a16="http://schemas.microsoft.com/office/drawing/2014/main" id="{34869209-9943-918D-B50B-1608BCB5AE57}"/>
                </a:ext>
              </a:extLst>
            </p:cNvPr>
            <p:cNvSpPr/>
            <p:nvPr/>
          </p:nvSpPr>
          <p:spPr>
            <a:xfrm>
              <a:off x="7115168" y="3602906"/>
              <a:ext cx="2398716" cy="229870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fr-FR" sz="1400" dirty="0">
                  <a:latin typeface="Times New Roman" panose="02020603050405020304" pitchFamily="18" charset="0"/>
                  <a:cs typeface="Times New Roman" panose="02020603050405020304" pitchFamily="18" charset="0"/>
                </a:rPr>
                <a:t>Un support à </a:t>
              </a:r>
              <a:r>
                <a:rPr lang="fr-FR" sz="1400" dirty="0">
                  <a:solidFill>
                    <a:srgbClr val="FF0000"/>
                  </a:solidFill>
                  <a:latin typeface="Times New Roman" panose="02020603050405020304" pitchFamily="18" charset="0"/>
                  <a:cs typeface="Times New Roman" panose="02020603050405020304" pitchFamily="18" charset="0"/>
                </a:rPr>
                <a:t>l’innovation technologique</a:t>
              </a:r>
            </a:p>
            <a:p>
              <a:pPr algn="ctr"/>
              <a:r>
                <a:rPr lang="fr-FR" sz="1400" i="1" dirty="0">
                  <a:latin typeface="Times New Roman" panose="02020603050405020304" pitchFamily="18" charset="0"/>
                  <a:cs typeface="Times New Roman" panose="02020603050405020304" pitchFamily="18" charset="0"/>
                </a:rPr>
                <a:t>Via </a:t>
              </a:r>
              <a:r>
                <a:rPr lang="fr-FR" sz="1400" i="1" dirty="0" err="1">
                  <a:latin typeface="Times New Roman" panose="02020603050405020304" pitchFamily="18" charset="0"/>
                  <a:cs typeface="Times New Roman" panose="02020603050405020304" pitchFamily="18" charset="0"/>
                </a:rPr>
                <a:t>expés</a:t>
              </a:r>
              <a:r>
                <a:rPr lang="fr-FR" sz="1400" i="1" dirty="0">
                  <a:latin typeface="Times New Roman" panose="02020603050405020304" pitchFamily="18" charset="0"/>
                  <a:cs typeface="Times New Roman" panose="02020603050405020304" pitchFamily="18" charset="0"/>
                </a:rPr>
                <a:t> factorielles – espaces de réduction, variables restreintes </a:t>
              </a:r>
            </a:p>
          </p:txBody>
        </p:sp>
        <p:sp>
          <p:nvSpPr>
            <p:cNvPr id="14" name="Rectangle à coins arrondis 10">
              <a:extLst>
                <a:ext uri="{FF2B5EF4-FFF2-40B4-BE49-F238E27FC236}">
                  <a16:creationId xmlns:a16="http://schemas.microsoft.com/office/drawing/2014/main" id="{F7D9F52B-DAC6-0CCE-0538-D813A7FB6A43}"/>
                </a:ext>
              </a:extLst>
            </p:cNvPr>
            <p:cNvSpPr/>
            <p:nvPr/>
          </p:nvSpPr>
          <p:spPr>
            <a:xfrm>
              <a:off x="129779" y="3367326"/>
              <a:ext cx="2583544" cy="20770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a:latin typeface="Times New Roman" panose="02020603050405020304" pitchFamily="18" charset="0"/>
                  <a:cs typeface="Times New Roman" panose="02020603050405020304" pitchFamily="18" charset="0"/>
                </a:rPr>
                <a:t>Rapport à l’action – </a:t>
              </a:r>
              <a:r>
                <a:rPr lang="fr-FR" sz="1400" i="1" dirty="0">
                  <a:latin typeface="Times New Roman" panose="02020603050405020304" pitchFamily="18" charset="0"/>
                  <a:cs typeface="Times New Roman" panose="02020603050405020304" pitchFamily="18" charset="0"/>
                </a:rPr>
                <a:t>réalisation instrumentée mises à épreuve souhaitées,  </a:t>
              </a:r>
            </a:p>
            <a:p>
              <a:pPr algn="ctr"/>
              <a:r>
                <a:rPr lang="fr-FR" sz="1400" i="1" dirty="0">
                  <a:latin typeface="Times New Roman" panose="02020603050405020304" pitchFamily="18" charset="0"/>
                  <a:cs typeface="Times New Roman" panose="02020603050405020304" pitchFamily="18" charset="0"/>
                </a:rPr>
                <a:t>Briques technologiques </a:t>
              </a:r>
              <a:r>
                <a:rPr lang="fr-FR" sz="1400" i="1" dirty="0">
                  <a:solidFill>
                    <a:srgbClr val="FF0000"/>
                  </a:solidFill>
                  <a:latin typeface="Times New Roman" panose="02020603050405020304" pitchFamily="18" charset="0"/>
                  <a:cs typeface="Times New Roman" panose="02020603050405020304" pitchFamily="18" charset="0"/>
                </a:rPr>
                <a:t>existantes</a:t>
              </a:r>
              <a:r>
                <a:rPr lang="fr-FR" sz="1400" i="1" dirty="0">
                  <a:latin typeface="Times New Roman" panose="02020603050405020304" pitchFamily="18" charset="0"/>
                  <a:cs typeface="Times New Roman" panose="02020603050405020304" pitchFamily="18" charset="0"/>
                </a:rPr>
                <a:t> : cadres normés, techniques, reproductibles</a:t>
              </a:r>
            </a:p>
          </p:txBody>
        </p:sp>
        <p:sp>
          <p:nvSpPr>
            <p:cNvPr id="15" name="Rectangle à coins arrondis 11">
              <a:extLst>
                <a:ext uri="{FF2B5EF4-FFF2-40B4-BE49-F238E27FC236}">
                  <a16:creationId xmlns:a16="http://schemas.microsoft.com/office/drawing/2014/main" id="{04EB6F3C-2678-1E23-05AC-B1E6948C52E8}"/>
                </a:ext>
              </a:extLst>
            </p:cNvPr>
            <p:cNvSpPr/>
            <p:nvPr/>
          </p:nvSpPr>
          <p:spPr>
            <a:xfrm>
              <a:off x="9513884" y="3665401"/>
              <a:ext cx="2398716" cy="20770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fr-FR" sz="1400" dirty="0">
                  <a:latin typeface="Times New Roman" panose="02020603050405020304" pitchFamily="18" charset="0"/>
                  <a:cs typeface="Times New Roman" panose="02020603050405020304" pitchFamily="18" charset="0"/>
                </a:rPr>
                <a:t>Modèle économique sur prestations</a:t>
              </a:r>
            </a:p>
            <a:p>
              <a:pPr algn="ctr"/>
              <a:r>
                <a:rPr lang="fr-FR" sz="1400" dirty="0">
                  <a:latin typeface="Times New Roman" panose="02020603050405020304" pitchFamily="18" charset="0"/>
                  <a:cs typeface="Times New Roman" panose="02020603050405020304" pitchFamily="18" charset="0"/>
                </a:rPr>
                <a:t> </a:t>
              </a:r>
            </a:p>
          </p:txBody>
        </p:sp>
        <p:sp>
          <p:nvSpPr>
            <p:cNvPr id="16" name="Rectangle à coins arrondis 12">
              <a:extLst>
                <a:ext uri="{FF2B5EF4-FFF2-40B4-BE49-F238E27FC236}">
                  <a16:creationId xmlns:a16="http://schemas.microsoft.com/office/drawing/2014/main" id="{5AAEE8F5-797E-2990-30DA-6277A96399CD}"/>
                </a:ext>
              </a:extLst>
            </p:cNvPr>
            <p:cNvSpPr/>
            <p:nvPr/>
          </p:nvSpPr>
          <p:spPr>
            <a:xfrm>
              <a:off x="8801168" y="1129847"/>
              <a:ext cx="2705031" cy="24134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1400" dirty="0">
                  <a:latin typeface="Times New Roman" panose="02020603050405020304" pitchFamily="18" charset="0"/>
                  <a:cs typeface="Times New Roman" panose="02020603050405020304" pitchFamily="18" charset="0"/>
                </a:rPr>
                <a:t>Compétences stabilisées</a:t>
              </a:r>
            </a:p>
            <a:p>
              <a:pPr algn="ctr"/>
              <a:r>
                <a:rPr lang="fr-FR" sz="1400" i="1" dirty="0">
                  <a:latin typeface="Times New Roman" panose="02020603050405020304" pitchFamily="18" charset="0"/>
                  <a:cs typeface="Times New Roman" panose="02020603050405020304" pitchFamily="18" charset="0"/>
                </a:rPr>
                <a:t>Réductions, interprétations, protocoles, observations, mesurage, recueil données… « mise en œuvre » dispositif expérimental pertinent</a:t>
              </a:r>
            </a:p>
          </p:txBody>
        </p:sp>
        <p:sp>
          <p:nvSpPr>
            <p:cNvPr id="17" name="Rectangle à coins arrondis 15">
              <a:extLst>
                <a:ext uri="{FF2B5EF4-FFF2-40B4-BE49-F238E27FC236}">
                  <a16:creationId xmlns:a16="http://schemas.microsoft.com/office/drawing/2014/main" id="{E47EF8DE-87A7-548D-15EB-9F0BD36AD227}"/>
                </a:ext>
              </a:extLst>
            </p:cNvPr>
            <p:cNvSpPr/>
            <p:nvPr/>
          </p:nvSpPr>
          <p:spPr>
            <a:xfrm>
              <a:off x="5415184" y="3675842"/>
              <a:ext cx="1561350" cy="125175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sz="1400" dirty="0">
                <a:latin typeface="Times New Roman" panose="02020603050405020304" pitchFamily="18" charset="0"/>
                <a:cs typeface="Times New Roman" panose="02020603050405020304" pitchFamily="18" charset="0"/>
              </a:endParaRPr>
            </a:p>
            <a:p>
              <a:pPr algn="ctr"/>
              <a:r>
                <a:rPr lang="fr-FR" sz="1400" dirty="0">
                  <a:latin typeface="Times New Roman" panose="02020603050405020304" pitchFamily="18" charset="0"/>
                  <a:cs typeface="Times New Roman" panose="02020603050405020304" pitchFamily="18" charset="0"/>
                </a:rPr>
                <a:t>Pas d’objet</a:t>
              </a:r>
            </a:p>
            <a:p>
              <a:pPr algn="ctr"/>
              <a:r>
                <a:rPr lang="fr-FR" sz="1400" dirty="0">
                  <a:latin typeface="Times New Roman" panose="02020603050405020304" pitchFamily="18" charset="0"/>
                  <a:cs typeface="Times New Roman" panose="02020603050405020304" pitchFamily="18" charset="0"/>
                </a:rPr>
                <a:t>Expertise technique et appareillage</a:t>
              </a:r>
            </a:p>
            <a:p>
              <a:pPr algn="ctr"/>
              <a:endParaRPr lang="fr-FR" sz="1400" dirty="0">
                <a:latin typeface="Times New Roman" panose="02020603050405020304" pitchFamily="18" charset="0"/>
                <a:cs typeface="Times New Roman" panose="02020603050405020304" pitchFamily="18" charset="0"/>
              </a:endParaRPr>
            </a:p>
          </p:txBody>
        </p:sp>
        <p:sp>
          <p:nvSpPr>
            <p:cNvPr id="18" name="Rectangle à coins arrondis 16">
              <a:extLst>
                <a:ext uri="{FF2B5EF4-FFF2-40B4-BE49-F238E27FC236}">
                  <a16:creationId xmlns:a16="http://schemas.microsoft.com/office/drawing/2014/main" id="{8F7B1E7A-6CC2-8253-76CF-91EDCC1B54AB}"/>
                </a:ext>
              </a:extLst>
            </p:cNvPr>
            <p:cNvSpPr/>
            <p:nvPr/>
          </p:nvSpPr>
          <p:spPr>
            <a:xfrm>
              <a:off x="2734734" y="5072519"/>
              <a:ext cx="4123266" cy="165817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400" dirty="0">
                  <a:latin typeface="Times New Roman" panose="02020603050405020304" pitchFamily="18" charset="0"/>
                  <a:cs typeface="Times New Roman" panose="02020603050405020304" pitchFamily="18" charset="0"/>
                </a:rPr>
                <a:t>Environnement- </a:t>
              </a:r>
            </a:p>
            <a:p>
              <a:pPr algn="ctr"/>
              <a:r>
                <a:rPr lang="fr-FR" sz="1400" i="1" dirty="0">
                  <a:latin typeface="Times New Roman" panose="02020603050405020304" pitchFamily="18" charset="0"/>
                  <a:cs typeface="Times New Roman" panose="02020603050405020304" pitchFamily="18" charset="0"/>
                </a:rPr>
                <a:t>Besoins d’équipes externes qui les identifient</a:t>
              </a:r>
            </a:p>
            <a:p>
              <a:pPr algn="ctr"/>
              <a:r>
                <a:rPr lang="fr-FR" sz="1400" i="1" dirty="0">
                  <a:latin typeface="Times New Roman" panose="02020603050405020304" pitchFamily="18" charset="0"/>
                  <a:cs typeface="Times New Roman" panose="02020603050405020304" pitchFamily="18" charset="0"/>
                </a:rPr>
                <a:t> « clos » hormis ajustements ou mise à disposition</a:t>
              </a:r>
            </a:p>
            <a:p>
              <a:pPr algn="ctr"/>
              <a:r>
                <a:rPr lang="fr-FR" sz="1400" i="1" dirty="0">
                  <a:solidFill>
                    <a:srgbClr val="FF0000"/>
                  </a:solidFill>
                  <a:latin typeface="Times New Roman" panose="02020603050405020304" pitchFamily="18" charset="0"/>
                  <a:cs typeface="Times New Roman" panose="02020603050405020304" pitchFamily="18" charset="0"/>
                </a:rPr>
                <a:t>Stabilité, reproductibilité</a:t>
              </a:r>
            </a:p>
            <a:p>
              <a:pPr algn="ctr"/>
              <a:endParaRPr lang="fr-FR" sz="14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06219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1- 2</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pic>
        <p:nvPicPr>
          <p:cNvPr id="4" name="Picture 5" descr="http://umr5600.ish-lyon.cnrs.fr/sites/umr5600.ish-lyon.cnrs.fr/files/slideshow/evs_logo_slide.png"/>
          <p:cNvPicPr>
            <a:picLocks noChangeAspect="1" noChangeArrowheads="1"/>
          </p:cNvPicPr>
          <p:nvPr/>
        </p:nvPicPr>
        <p:blipFill>
          <a:blip>
            <a:extLst>
              <a:ext uri="{28A0092B-C50C-407E-A947-70E740481C1C}">
                <a14:useLocalDpi xmlns:a14="http://schemas.microsoft.com/office/drawing/2010/main" val="0"/>
              </a:ext>
            </a:extLst>
          </a:blip>
          <a:srcRect l="29404" t="4173" r="29279" b="8635"/>
          <a:stretch>
            <a:fillRect/>
          </a:stretch>
        </p:blipFill>
        <p:spPr bwMode="auto">
          <a:xfrm>
            <a:off x="11229975" y="5589588"/>
            <a:ext cx="962025" cy="126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grpSp>
        <p:nvGrpSpPr>
          <p:cNvPr id="7" name="Groupe 6">
            <a:extLst>
              <a:ext uri="{FF2B5EF4-FFF2-40B4-BE49-F238E27FC236}">
                <a16:creationId xmlns:a16="http://schemas.microsoft.com/office/drawing/2014/main" id="{9FBDAD71-E63F-E821-4687-F0485BCB4C31}"/>
              </a:ext>
            </a:extLst>
          </p:cNvPr>
          <p:cNvGrpSpPr/>
          <p:nvPr/>
        </p:nvGrpSpPr>
        <p:grpSpPr>
          <a:xfrm>
            <a:off x="3087757" y="1417982"/>
            <a:ext cx="8801028" cy="4439477"/>
            <a:chOff x="213856" y="379530"/>
            <a:chExt cx="11764288" cy="6098940"/>
          </a:xfrm>
        </p:grpSpPr>
        <p:sp>
          <p:nvSpPr>
            <p:cNvPr id="19" name="Triangle isocèle 9">
              <a:extLst>
                <a:ext uri="{FF2B5EF4-FFF2-40B4-BE49-F238E27FC236}">
                  <a16:creationId xmlns:a16="http://schemas.microsoft.com/office/drawing/2014/main" id="{712B473E-F22B-1A5E-24AF-3CC5BC6AE263}"/>
                </a:ext>
              </a:extLst>
            </p:cNvPr>
            <p:cNvSpPr/>
            <p:nvPr/>
          </p:nvSpPr>
          <p:spPr>
            <a:xfrm rot="926486">
              <a:off x="2342602" y="3294597"/>
              <a:ext cx="5895537" cy="3175236"/>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600" b="1" dirty="0">
                  <a:latin typeface="Times New Roman" panose="02020603050405020304" pitchFamily="18" charset="0"/>
                  <a:cs typeface="Times New Roman" panose="02020603050405020304" pitchFamily="18" charset="0"/>
                </a:rPr>
                <a:t>Via</a:t>
              </a:r>
            </a:p>
            <a:p>
              <a:pPr algn="ctr"/>
              <a:r>
                <a:rPr lang="fr-FR" sz="1600" b="1" dirty="0">
                  <a:latin typeface="Times New Roman" panose="02020603050405020304" pitchFamily="18" charset="0"/>
                  <a:cs typeface="Times New Roman" panose="02020603050405020304" pitchFamily="18" charset="0"/>
                </a:rPr>
                <a:t>Expérimentation système en pas à pas</a:t>
              </a:r>
              <a:r>
                <a:rPr lang="fr-FR" sz="1600" dirty="0">
                  <a:latin typeface="Times New Roman" panose="02020603050405020304" pitchFamily="18" charset="0"/>
                  <a:cs typeface="Times New Roman" panose="02020603050405020304" pitchFamily="18" charset="0"/>
                </a:rPr>
                <a:t>, </a:t>
              </a:r>
            </a:p>
            <a:p>
              <a:pPr algn="ctr"/>
              <a:r>
                <a:rPr lang="fr-FR" sz="1600" dirty="0">
                  <a:latin typeface="Times New Roman" panose="02020603050405020304" pitchFamily="18" charset="0"/>
                  <a:cs typeface="Times New Roman" panose="02020603050405020304" pitchFamily="18" charset="0"/>
                </a:rPr>
                <a:t>Analyses factorielles</a:t>
              </a:r>
            </a:p>
            <a:p>
              <a:pPr algn="ctr"/>
              <a:r>
                <a:rPr lang="fr-FR" sz="1600" dirty="0">
                  <a:latin typeface="Times New Roman" panose="02020603050405020304" pitchFamily="18" charset="0"/>
                  <a:cs typeface="Times New Roman" panose="02020603050405020304" pitchFamily="18" charset="0"/>
                </a:rPr>
                <a:t>Enquêtes, ateliers</a:t>
              </a:r>
            </a:p>
            <a:p>
              <a:pPr algn="ctr"/>
              <a:endParaRPr lang="fr-FR" sz="1600"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4F083034-50EA-17B4-0D5F-A791C6A5F402}"/>
                </a:ext>
              </a:extLst>
            </p:cNvPr>
            <p:cNvSpPr/>
            <p:nvPr/>
          </p:nvSpPr>
          <p:spPr>
            <a:xfrm>
              <a:off x="3423901" y="379530"/>
              <a:ext cx="546766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rgbClr val="000000"/>
                  </a:solidFill>
                  <a:latin typeface="Times New Roman" panose="02020603050405020304" pitchFamily="18" charset="0"/>
                  <a:cs typeface="Times New Roman" panose="02020603050405020304" pitchFamily="18" charset="0"/>
                </a:rPr>
                <a:t>Dans le cadre d’un paradigme technique à construire et d’un milieu « complexe »</a:t>
              </a:r>
            </a:p>
          </p:txBody>
        </p:sp>
        <p:sp>
          <p:nvSpPr>
            <p:cNvPr id="21" name="Ellipse 20">
              <a:extLst>
                <a:ext uri="{FF2B5EF4-FFF2-40B4-BE49-F238E27FC236}">
                  <a16:creationId xmlns:a16="http://schemas.microsoft.com/office/drawing/2014/main" id="{503EC057-947A-B1DB-2235-6D09290D21BC}"/>
                </a:ext>
              </a:extLst>
            </p:cNvPr>
            <p:cNvSpPr/>
            <p:nvPr/>
          </p:nvSpPr>
          <p:spPr>
            <a:xfrm>
              <a:off x="4623261" y="1579859"/>
              <a:ext cx="3915549" cy="1772794"/>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latin typeface="Times New Roman" panose="02020603050405020304" pitchFamily="18" charset="0"/>
                <a:cs typeface="Times New Roman" panose="02020603050405020304" pitchFamily="18" charset="0"/>
              </a:endParaRPr>
            </a:p>
          </p:txBody>
        </p:sp>
        <p:sp>
          <p:nvSpPr>
            <p:cNvPr id="22" name="ZoneTexte 21">
              <a:extLst>
                <a:ext uri="{FF2B5EF4-FFF2-40B4-BE49-F238E27FC236}">
                  <a16:creationId xmlns:a16="http://schemas.microsoft.com/office/drawing/2014/main" id="{8D77AA50-4F57-945B-61DA-40CD7AE627F8}"/>
                </a:ext>
              </a:extLst>
            </p:cNvPr>
            <p:cNvSpPr txBox="1"/>
            <p:nvPr/>
          </p:nvSpPr>
          <p:spPr>
            <a:xfrm>
              <a:off x="5505139" y="1768659"/>
              <a:ext cx="2204702" cy="1479879"/>
            </a:xfrm>
            <a:prstGeom prst="rect">
              <a:avLst/>
            </a:prstGeom>
            <a:noFill/>
          </p:spPr>
          <p:txBody>
            <a:bodyPr wrap="square" rtlCol="0">
              <a:spAutoFit/>
            </a:bodyPr>
            <a:lstStyle/>
            <a:p>
              <a:pPr algn="ctr"/>
              <a:r>
                <a:rPr lang="fr-FR" sz="1600" b="1" dirty="0">
                  <a:latin typeface="Times New Roman" panose="02020603050405020304" pitchFamily="18" charset="0"/>
                  <a:cs typeface="Times New Roman" panose="02020603050405020304" pitchFamily="18" charset="0"/>
                </a:rPr>
                <a:t>Objet </a:t>
              </a:r>
            </a:p>
            <a:p>
              <a:pPr algn="ctr"/>
              <a:r>
                <a:rPr lang="fr-FR" sz="1600" dirty="0">
                  <a:latin typeface="Times New Roman" panose="02020603050405020304" pitchFamily="18" charset="0"/>
                  <a:cs typeface="Times New Roman" panose="02020603050405020304" pitchFamily="18" charset="0"/>
                </a:rPr>
                <a:t>Identifier</a:t>
              </a:r>
            </a:p>
            <a:p>
              <a:pPr algn="ctr"/>
              <a:r>
                <a:rPr lang="fr-FR" sz="1600" dirty="0">
                  <a:latin typeface="Times New Roman" panose="02020603050405020304" pitchFamily="18" charset="0"/>
                  <a:cs typeface="Times New Roman" panose="02020603050405020304" pitchFamily="18" charset="0"/>
                </a:rPr>
                <a:t>Caractériser</a:t>
              </a:r>
            </a:p>
            <a:p>
              <a:pPr algn="ctr"/>
              <a:r>
                <a:rPr lang="fr-FR" sz="1600" dirty="0">
                  <a:latin typeface="Times New Roman" panose="02020603050405020304" pitchFamily="18" charset="0"/>
                  <a:cs typeface="Times New Roman" panose="02020603050405020304" pitchFamily="18" charset="0"/>
                </a:rPr>
                <a:t>Concevoir…</a:t>
              </a:r>
            </a:p>
          </p:txBody>
        </p:sp>
        <p:sp>
          <p:nvSpPr>
            <p:cNvPr id="23" name="Flèche courbée vers la droite 22">
              <a:extLst>
                <a:ext uri="{FF2B5EF4-FFF2-40B4-BE49-F238E27FC236}">
                  <a16:creationId xmlns:a16="http://schemas.microsoft.com/office/drawing/2014/main" id="{CEEFD82F-C632-E444-C7C9-EBC7A1FADC63}"/>
                </a:ext>
              </a:extLst>
            </p:cNvPr>
            <p:cNvSpPr/>
            <p:nvPr/>
          </p:nvSpPr>
          <p:spPr>
            <a:xfrm>
              <a:off x="3450359" y="1870914"/>
              <a:ext cx="2381077" cy="1710229"/>
            </a:xfrm>
            <a:prstGeom prst="curvedRightArrow">
              <a:avLst>
                <a:gd name="adj1" fmla="val 25000"/>
                <a:gd name="adj2" fmla="val 50000"/>
                <a:gd name="adj3" fmla="val 1907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600">
                <a:solidFill>
                  <a:schemeClr val="tx1"/>
                </a:solidFill>
                <a:latin typeface="Times New Roman" panose="02020603050405020304" pitchFamily="18" charset="0"/>
                <a:cs typeface="Times New Roman" panose="02020603050405020304" pitchFamily="18" charset="0"/>
              </a:endParaRPr>
            </a:p>
          </p:txBody>
        </p:sp>
        <p:sp>
          <p:nvSpPr>
            <p:cNvPr id="24" name="Triangle rectangle 23">
              <a:extLst>
                <a:ext uri="{FF2B5EF4-FFF2-40B4-BE49-F238E27FC236}">
                  <a16:creationId xmlns:a16="http://schemas.microsoft.com/office/drawing/2014/main" id="{03D6CCAB-4BB9-6AAB-FBEA-46E39640A4C5}"/>
                </a:ext>
              </a:extLst>
            </p:cNvPr>
            <p:cNvSpPr/>
            <p:nvPr/>
          </p:nvSpPr>
          <p:spPr>
            <a:xfrm rot="16200000">
              <a:off x="8183856" y="563705"/>
              <a:ext cx="2314935" cy="3262959"/>
            </a:xfrm>
            <a:prstGeom prst="r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sz="1600">
                <a:latin typeface="Times New Roman" panose="02020603050405020304" pitchFamily="18" charset="0"/>
                <a:cs typeface="Times New Roman" panose="02020603050405020304" pitchFamily="18" charset="0"/>
              </a:endParaRPr>
            </a:p>
          </p:txBody>
        </p:sp>
        <p:sp>
          <p:nvSpPr>
            <p:cNvPr id="25" name="ZoneTexte 24">
              <a:extLst>
                <a:ext uri="{FF2B5EF4-FFF2-40B4-BE49-F238E27FC236}">
                  <a16:creationId xmlns:a16="http://schemas.microsoft.com/office/drawing/2014/main" id="{6C174B98-E551-36BB-8965-EB2A48080200}"/>
                </a:ext>
              </a:extLst>
            </p:cNvPr>
            <p:cNvSpPr txBox="1"/>
            <p:nvPr/>
          </p:nvSpPr>
          <p:spPr>
            <a:xfrm>
              <a:off x="8750462" y="2271391"/>
              <a:ext cx="2222338" cy="803362"/>
            </a:xfrm>
            <a:prstGeom prst="rect">
              <a:avLst/>
            </a:prstGeom>
            <a:noFill/>
          </p:spPr>
          <p:txBody>
            <a:bodyPr wrap="square" rtlCol="0">
              <a:spAutoFit/>
            </a:bodyPr>
            <a:lstStyle/>
            <a:p>
              <a:pPr algn="ctr"/>
              <a:r>
                <a:rPr lang="fr-FR" sz="1600" b="1" dirty="0">
                  <a:latin typeface="Times New Roman" panose="02020603050405020304" pitchFamily="18" charset="0"/>
                  <a:cs typeface="Times New Roman" panose="02020603050405020304" pitchFamily="18" charset="0"/>
                </a:rPr>
                <a:t>3 </a:t>
              </a:r>
            </a:p>
            <a:p>
              <a:r>
                <a:rPr lang="fr-FR" sz="1600" b="1" dirty="0">
                  <a:latin typeface="Times New Roman" panose="02020603050405020304" pitchFamily="18" charset="0"/>
                  <a:cs typeface="Times New Roman" panose="02020603050405020304" pitchFamily="18" charset="0"/>
                </a:rPr>
                <a:t>thématiques</a:t>
              </a:r>
            </a:p>
          </p:txBody>
        </p:sp>
        <p:sp>
          <p:nvSpPr>
            <p:cNvPr id="26" name="Flèche courbée vers la droite 25">
              <a:extLst>
                <a:ext uri="{FF2B5EF4-FFF2-40B4-BE49-F238E27FC236}">
                  <a16:creationId xmlns:a16="http://schemas.microsoft.com/office/drawing/2014/main" id="{9A06FBE6-B9A8-F6A6-892D-41E8604637C1}"/>
                </a:ext>
              </a:extLst>
            </p:cNvPr>
            <p:cNvSpPr/>
            <p:nvPr/>
          </p:nvSpPr>
          <p:spPr>
            <a:xfrm>
              <a:off x="1607228" y="4391449"/>
              <a:ext cx="2381077" cy="1710229"/>
            </a:xfrm>
            <a:prstGeom prst="curvedRightArrow">
              <a:avLst>
                <a:gd name="adj1" fmla="val 25000"/>
                <a:gd name="adj2" fmla="val 50000"/>
                <a:gd name="adj3" fmla="val 1907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600">
                <a:solidFill>
                  <a:schemeClr val="tx1"/>
                </a:solidFill>
                <a:latin typeface="Times New Roman" panose="02020603050405020304" pitchFamily="18" charset="0"/>
                <a:cs typeface="Times New Roman" panose="02020603050405020304" pitchFamily="18" charset="0"/>
              </a:endParaRPr>
            </a:p>
          </p:txBody>
        </p:sp>
        <p:sp>
          <p:nvSpPr>
            <p:cNvPr id="27" name="Différent de 26">
              <a:extLst>
                <a:ext uri="{FF2B5EF4-FFF2-40B4-BE49-F238E27FC236}">
                  <a16:creationId xmlns:a16="http://schemas.microsoft.com/office/drawing/2014/main" id="{2D565508-5645-67E6-CD9D-3B1E06BA6BEF}"/>
                </a:ext>
              </a:extLst>
            </p:cNvPr>
            <p:cNvSpPr/>
            <p:nvPr/>
          </p:nvSpPr>
          <p:spPr>
            <a:xfrm>
              <a:off x="6457571" y="5936048"/>
              <a:ext cx="634955" cy="357205"/>
            </a:xfrm>
            <a:prstGeom prst="mathNotEqual">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600">
                <a:solidFill>
                  <a:srgbClr val="000000"/>
                </a:solidFill>
                <a:latin typeface="Times New Roman" panose="02020603050405020304" pitchFamily="18" charset="0"/>
                <a:cs typeface="Times New Roman" panose="02020603050405020304" pitchFamily="18" charset="0"/>
              </a:endParaRPr>
            </a:p>
          </p:txBody>
        </p:sp>
        <p:sp>
          <p:nvSpPr>
            <p:cNvPr id="28" name="Multidocument 27">
              <a:extLst>
                <a:ext uri="{FF2B5EF4-FFF2-40B4-BE49-F238E27FC236}">
                  <a16:creationId xmlns:a16="http://schemas.microsoft.com/office/drawing/2014/main" id="{FC88FEAF-E81D-1E6A-7EB2-0459A4E7D09A}"/>
                </a:ext>
              </a:extLst>
            </p:cNvPr>
            <p:cNvSpPr/>
            <p:nvPr/>
          </p:nvSpPr>
          <p:spPr>
            <a:xfrm>
              <a:off x="7251264" y="3581143"/>
              <a:ext cx="4726880" cy="2897327"/>
            </a:xfrm>
            <a:prstGeom prst="flowChartMultidocumen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600" b="1" dirty="0">
                  <a:solidFill>
                    <a:srgbClr val="000000"/>
                  </a:solidFill>
                  <a:latin typeface="Times New Roman" panose="02020603050405020304" pitchFamily="18" charset="0"/>
                  <a:cs typeface="Times New Roman" panose="02020603050405020304" pitchFamily="18" charset="0"/>
                </a:rPr>
                <a:t>Des Registres</a:t>
              </a:r>
            </a:p>
            <a:p>
              <a:pPr algn="ctr"/>
              <a:r>
                <a:rPr lang="fr-FR" sz="1600" dirty="0">
                  <a:solidFill>
                    <a:srgbClr val="000000"/>
                  </a:solidFill>
                  <a:latin typeface="Times New Roman" panose="02020603050405020304" pitchFamily="18" charset="0"/>
                  <a:cs typeface="Times New Roman" panose="02020603050405020304" pitchFamily="18" charset="0"/>
                </a:rPr>
                <a:t>Poser le problème, expliquer, comprendre, relier, mettre en récit, observer, délibérer, projeter, mesurer, interpréter,…</a:t>
              </a:r>
            </a:p>
          </p:txBody>
        </p:sp>
        <p:cxnSp>
          <p:nvCxnSpPr>
            <p:cNvPr id="29" name="Connecteur droit avec flèche 28">
              <a:extLst>
                <a:ext uri="{FF2B5EF4-FFF2-40B4-BE49-F238E27FC236}">
                  <a16:creationId xmlns:a16="http://schemas.microsoft.com/office/drawing/2014/main" id="{9B6E90E9-A464-4D31-69F8-DD57BA8FB1B3}"/>
                </a:ext>
              </a:extLst>
            </p:cNvPr>
            <p:cNvCxnSpPr/>
            <p:nvPr/>
          </p:nvCxnSpPr>
          <p:spPr>
            <a:xfrm flipH="1" flipV="1">
              <a:off x="3688465" y="3339424"/>
              <a:ext cx="1481560" cy="374018"/>
            </a:xfrm>
            <a:prstGeom prst="straightConnector1">
              <a:avLst/>
            </a:prstGeom>
            <a:ln w="28575"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B2E331BC-C953-136B-9378-1ADB1774308C}"/>
                </a:ext>
              </a:extLst>
            </p:cNvPr>
            <p:cNvCxnSpPr/>
            <p:nvPr/>
          </p:nvCxnSpPr>
          <p:spPr>
            <a:xfrm>
              <a:off x="6245920" y="3911888"/>
              <a:ext cx="846605" cy="171987"/>
            </a:xfrm>
            <a:prstGeom prst="line">
              <a:avLst/>
            </a:prstGeom>
            <a:ln w="28575" cmpd="sng">
              <a:solidFill>
                <a:srgbClr val="839C41"/>
              </a:solidFill>
            </a:ln>
          </p:spPr>
          <p:style>
            <a:lnRef idx="2">
              <a:schemeClr val="accent1"/>
            </a:lnRef>
            <a:fillRef idx="0">
              <a:schemeClr val="accent1"/>
            </a:fillRef>
            <a:effectRef idx="1">
              <a:schemeClr val="accent1"/>
            </a:effectRef>
            <a:fontRef idx="minor">
              <a:schemeClr val="tx1"/>
            </a:fontRef>
          </p:style>
        </p:cxnSp>
        <p:sp>
          <p:nvSpPr>
            <p:cNvPr id="31" name="Multidocument 30">
              <a:extLst>
                <a:ext uri="{FF2B5EF4-FFF2-40B4-BE49-F238E27FC236}">
                  <a16:creationId xmlns:a16="http://schemas.microsoft.com/office/drawing/2014/main" id="{24902078-6D2B-9CEF-92AF-0A31A59E041B}"/>
                </a:ext>
              </a:extLst>
            </p:cNvPr>
            <p:cNvSpPr/>
            <p:nvPr/>
          </p:nvSpPr>
          <p:spPr>
            <a:xfrm>
              <a:off x="213856" y="1411454"/>
              <a:ext cx="3474609" cy="3161923"/>
            </a:xfrm>
            <a:prstGeom prst="flowChartMulti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b="1" dirty="0">
                  <a:latin typeface="Times New Roman" panose="02020603050405020304" pitchFamily="18" charset="0"/>
                  <a:cs typeface="Times New Roman" panose="02020603050405020304" pitchFamily="18" charset="0"/>
                </a:rPr>
                <a:t>Produire des connaissances sur</a:t>
              </a:r>
              <a:r>
                <a:rPr lang="fr-FR" sz="1600" dirty="0">
                  <a:latin typeface="Times New Roman" panose="02020603050405020304" pitchFamily="18" charset="0"/>
                  <a:cs typeface="Times New Roman" panose="02020603050405020304" pitchFamily="18" charset="0"/>
                </a:rPr>
                <a:t>… mécanismes, processus, Action, systèmes, conception, apprentissages, événements….</a:t>
              </a:r>
            </a:p>
          </p:txBody>
        </p:sp>
      </p:grpSp>
    </p:spTree>
    <p:extLst>
      <p:ext uri="{BB962C8B-B14F-4D97-AF65-F5344CB8AC3E}">
        <p14:creationId xmlns:p14="http://schemas.microsoft.com/office/powerpoint/2010/main" val="996092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1- 2</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3882886" y="970363"/>
            <a:ext cx="8073587" cy="3220241"/>
          </a:xfrm>
          <a:prstGeom prst="rect">
            <a:avLst/>
          </a:prstGeom>
          <a:noFill/>
        </p:spPr>
        <p:txBody>
          <a:bodyPr wrap="square" rtlCol="0">
            <a:spAutoFit/>
          </a:bodyPr>
          <a:lstStyle/>
          <a:p>
            <a:r>
              <a:rPr lang="fr-FR" sz="1600" b="1" u="sng" dirty="0">
                <a:solidFill>
                  <a:schemeClr val="bg1">
                    <a:lumMod val="50000"/>
                  </a:schemeClr>
                </a:solidFill>
                <a:latin typeface="Avenir Book" panose="02000503020000020003" pitchFamily="2" charset="0"/>
              </a:rPr>
              <a:t>Souhait : </a:t>
            </a:r>
            <a:endParaRPr lang="fr-FR" sz="1600" dirty="0">
              <a:solidFill>
                <a:schemeClr val="bg1">
                  <a:lumMod val="50000"/>
                </a:schemeClr>
              </a:solidFill>
              <a:latin typeface="Avenir Book" panose="02000503020000020003" pitchFamily="2" charset="0"/>
            </a:endParaRP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tenir à sa position d’unité de recherche, porteuse d’un projet scientifique en propre </a:t>
            </a:r>
            <a:r>
              <a:rPr lang="fr-FR" sz="1600" i="1" dirty="0">
                <a:solidFill>
                  <a:srgbClr val="000000"/>
                </a:solidFill>
                <a:effectLst/>
                <a:latin typeface="Avenir Book" panose="02000503020000020003" pitchFamily="2" charset="0"/>
                <a:ea typeface="Times New Roman" panose="02020603050405020304" pitchFamily="18" charset="0"/>
              </a:rPr>
              <a:t>« être un dispositif de conception innovant de systèmes </a:t>
            </a:r>
            <a:r>
              <a:rPr lang="fr-FR" sz="1600" i="1" dirty="0" err="1">
                <a:solidFill>
                  <a:srgbClr val="000000"/>
                </a:solidFill>
                <a:effectLst/>
                <a:latin typeface="Avenir Book" panose="02000503020000020003" pitchFamily="2" charset="0"/>
                <a:ea typeface="Times New Roman" panose="02020603050405020304" pitchFamily="18" charset="0"/>
              </a:rPr>
              <a:t>socio-techniques</a:t>
            </a:r>
            <a:r>
              <a:rPr lang="fr-FR" sz="1600" i="1" dirty="0">
                <a:solidFill>
                  <a:srgbClr val="000000"/>
                </a:solidFill>
                <a:effectLst/>
                <a:latin typeface="Avenir Book" panose="02000503020000020003" pitchFamily="2" charset="0"/>
                <a:ea typeface="Times New Roman" panose="02020603050405020304" pitchFamily="18" charset="0"/>
              </a:rPr>
              <a:t> expérimentés </a:t>
            </a:r>
          </a:p>
          <a:p>
            <a:pPr marL="285750" indent="-285750" algn="just">
              <a:lnSpc>
                <a:spcPts val="1600"/>
              </a:lnSpc>
              <a:buFontTx/>
              <a:buChar char="-"/>
            </a:pPr>
            <a:endParaRPr lang="fr-FR" sz="1600" i="1" dirty="0">
              <a:solidFill>
                <a:srgbClr val="000000"/>
              </a:solidFill>
              <a:effectLst/>
              <a:latin typeface="Avenir Book" panose="02000503020000020003" pitchFamily="2" charset="0"/>
              <a:ea typeface="Times New Roman" panose="02020603050405020304" pitchFamily="18" charset="0"/>
            </a:endParaRPr>
          </a:p>
          <a:p>
            <a:pPr marL="285750" indent="-285750" algn="just">
              <a:lnSpc>
                <a:spcPts val="1600"/>
              </a:lnSpc>
              <a:buFontTx/>
              <a:buChar char="-"/>
            </a:pPr>
            <a:r>
              <a:rPr lang="fr-FR" sz="1600" i="1" dirty="0">
                <a:solidFill>
                  <a:srgbClr val="000000"/>
                </a:solidFill>
                <a:effectLst/>
                <a:latin typeface="Avenir Book" panose="02000503020000020003" pitchFamily="2" charset="0"/>
                <a:ea typeface="Times New Roman" panose="02020603050405020304" pitchFamily="18" charset="0"/>
              </a:rPr>
              <a:t>en réponse aux enjeux du secteur maraîcher dans toute sa diversité » (taille, marché, produits, pratiques…).</a:t>
            </a:r>
          </a:p>
          <a:p>
            <a:pPr marL="285750" indent="-285750" algn="just">
              <a:lnSpc>
                <a:spcPts val="1600"/>
              </a:lnSpc>
              <a:buFontTx/>
              <a:buChar char="-"/>
            </a:pPr>
            <a:r>
              <a:rPr lang="fr-FR" sz="1600" i="1" dirty="0">
                <a:solidFill>
                  <a:srgbClr val="000000"/>
                </a:solidFill>
                <a:effectLst/>
                <a:latin typeface="Avenir Book" panose="02000503020000020003" pitchFamily="2" charset="0"/>
                <a:ea typeface="Times New Roman" panose="02020603050405020304" pitchFamily="18" charset="0"/>
              </a:rPr>
              <a:t> </a:t>
            </a:r>
            <a:endParaRPr lang="fr-FR" sz="1600" i="1" dirty="0">
              <a:solidFill>
                <a:srgbClr val="000000"/>
              </a:solidFill>
              <a:latin typeface="Avenir Book" panose="02000503020000020003" pitchFamily="2" charset="0"/>
              <a:ea typeface="Times New Roman" panose="02020603050405020304" pitchFamily="18" charset="0"/>
            </a:endParaRPr>
          </a:p>
          <a:p>
            <a:pPr marL="285750" indent="-285750" algn="just">
              <a:lnSpc>
                <a:spcPts val="1600"/>
              </a:lnSpc>
              <a:buFontTx/>
              <a:buChar char="-"/>
            </a:pPr>
            <a:r>
              <a:rPr lang="fr-FR" sz="1600" i="1" dirty="0">
                <a:solidFill>
                  <a:srgbClr val="000000"/>
                </a:solidFill>
                <a:latin typeface="Avenir Book" panose="02000503020000020003" pitchFamily="2" charset="0"/>
                <a:ea typeface="Times New Roman" panose="02020603050405020304" pitchFamily="18" charset="0"/>
              </a:rPr>
              <a:t>c</a:t>
            </a:r>
            <a:r>
              <a:rPr lang="fr-FR" sz="1600" i="1" dirty="0">
                <a:solidFill>
                  <a:srgbClr val="000000"/>
                </a:solidFill>
                <a:effectLst/>
                <a:latin typeface="Avenir Book" panose="02000503020000020003" pitchFamily="2" charset="0"/>
                <a:ea typeface="Times New Roman" panose="02020603050405020304" pitchFamily="18" charset="0"/>
              </a:rPr>
              <a:t>ontribuer à ses reconfigurations majeures (sociétale, technique, économique…) en réponse aux défis l’Anthropocène (accès à l’alimentation, limitation des externalités négatives, changements climatiques, durabilité sociale, résilience,…).</a:t>
            </a:r>
          </a:p>
          <a:p>
            <a:pPr marL="285750" indent="-285750" algn="just">
              <a:lnSpc>
                <a:spcPts val="1600"/>
              </a:lnSpc>
              <a:buFontTx/>
              <a:buChar char="-"/>
            </a:pPr>
            <a:endParaRPr lang="fr-FR" sz="1600" i="1" dirty="0">
              <a:solidFill>
                <a:srgbClr val="000000"/>
              </a:solidFill>
              <a:effectLst/>
              <a:latin typeface="Avenir Book" panose="02000503020000020003" pitchFamily="2" charset="0"/>
              <a:ea typeface="Times New Roman" panose="02020603050405020304" pitchFamily="18" charset="0"/>
            </a:endParaRPr>
          </a:p>
          <a:p>
            <a:pPr marL="285750" indent="-285750" algn="just">
              <a:lnSpc>
                <a:spcPts val="1600"/>
              </a:lnSpc>
              <a:buFontTx/>
              <a:buChar char="-"/>
            </a:pPr>
            <a:r>
              <a:rPr lang="fr-FR" sz="1600" i="1" dirty="0">
                <a:solidFill>
                  <a:srgbClr val="000000"/>
                </a:solidFill>
                <a:latin typeface="Avenir Book" panose="02000503020000020003" pitchFamily="2" charset="0"/>
                <a:ea typeface="Times New Roman" panose="02020603050405020304" pitchFamily="18" charset="0"/>
              </a:rPr>
              <a:t>s</a:t>
            </a:r>
            <a:r>
              <a:rPr lang="fr-FR" sz="1600" i="1" dirty="0">
                <a:solidFill>
                  <a:srgbClr val="000000"/>
                </a:solidFill>
                <a:effectLst/>
                <a:latin typeface="Avenir Book" panose="02000503020000020003" pitchFamily="2" charset="0"/>
                <a:ea typeface="Times New Roman" panose="02020603050405020304" pitchFamily="18" charset="0"/>
              </a:rPr>
              <a:t>ans oublier les « consommateurs-mangeurs » en demande de qualité nutritive et gustative, les concepteurs de produits et d’équipements, les collectivités, etc.</a:t>
            </a:r>
          </a:p>
          <a:p>
            <a:pPr marL="285750" indent="-285750" algn="just">
              <a:lnSpc>
                <a:spcPts val="1600"/>
              </a:lnSpc>
              <a:buFontTx/>
              <a:buChar char="-"/>
            </a:pPr>
            <a:endParaRPr lang="fr-FR" sz="1600" i="1" dirty="0">
              <a:latin typeface="Avenir Book" panose="02000503020000020003" pitchFamily="2" charset="0"/>
              <a:ea typeface="Times New Roman" panose="02020603050405020304" pitchFamily="18"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6" name="ZoneTexte 5">
            <a:extLst>
              <a:ext uri="{FF2B5EF4-FFF2-40B4-BE49-F238E27FC236}">
                <a16:creationId xmlns:a16="http://schemas.microsoft.com/office/drawing/2014/main" id="{051AAF90-546C-7FFC-420B-5A849582B6F0}"/>
              </a:ext>
            </a:extLst>
          </p:cNvPr>
          <p:cNvSpPr txBox="1"/>
          <p:nvPr/>
        </p:nvSpPr>
        <p:spPr>
          <a:xfrm>
            <a:off x="1620981" y="4059268"/>
            <a:ext cx="10335491" cy="2800767"/>
          </a:xfrm>
          <a:prstGeom prst="rect">
            <a:avLst/>
          </a:prstGeom>
          <a:noFill/>
        </p:spPr>
        <p:txBody>
          <a:bodyPr wrap="square" rtlCol="0">
            <a:spAutoFit/>
          </a:bodyPr>
          <a:lstStyle/>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explorer ce qui ne peut l’être nulle part ailleurs. …/… </a:t>
            </a:r>
            <a:r>
              <a:rPr lang="fr-FR" sz="1600" i="1" dirty="0">
                <a:solidFill>
                  <a:srgbClr val="000000"/>
                </a:solidFill>
                <a:effectLst/>
                <a:latin typeface="Avenir Book" panose="02000503020000020003" pitchFamily="2" charset="0"/>
                <a:ea typeface="Times New Roman" panose="02020603050405020304" pitchFamily="18" charset="0"/>
              </a:rPr>
              <a:t>« documenter et concevoir des situations extrêmes et singulières en prospective qui permettraient de répondre aux défis environnementaux, organoleptiques, productifs, etc. »</a:t>
            </a:r>
            <a:r>
              <a:rPr lang="fr-FR" sz="1600" dirty="0">
                <a:solidFill>
                  <a:srgbClr val="000000"/>
                </a:solidFill>
                <a:effectLst/>
                <a:latin typeface="Avenir Book" panose="02000503020000020003" pitchFamily="2" charset="0"/>
                <a:ea typeface="Times New Roman" panose="02020603050405020304" pitchFamily="18" charset="0"/>
              </a:rPr>
              <a:t> </a:t>
            </a:r>
          </a:p>
          <a:p>
            <a:pPr marL="285750" indent="-285750" algn="just">
              <a:lnSpc>
                <a:spcPts val="1600"/>
              </a:lnSpc>
              <a:buFontTx/>
              <a:buChar char="-"/>
            </a:pPr>
            <a:endParaRPr lang="fr-FR" sz="1600" dirty="0">
              <a:solidFill>
                <a:srgbClr val="000000"/>
              </a:solidFill>
              <a:effectLst/>
              <a:latin typeface="Avenir Book" panose="02000503020000020003" pitchFamily="2" charset="0"/>
              <a:ea typeface="Times New Roman" panose="02020603050405020304" pitchFamily="18" charset="0"/>
            </a:endParaRPr>
          </a:p>
          <a:p>
            <a:pPr marL="285750" indent="-285750" algn="just">
              <a:lnSpc>
                <a:spcPts val="1600"/>
              </a:lnSpc>
              <a:buFontTx/>
              <a:buChar char="-"/>
            </a:pPr>
            <a:r>
              <a:rPr lang="fr-FR" sz="1600" i="1" dirty="0">
                <a:solidFill>
                  <a:srgbClr val="000000"/>
                </a:solidFill>
                <a:effectLst/>
                <a:latin typeface="Avenir Book" panose="02000503020000020003" pitchFamily="2" charset="0"/>
                <a:ea typeface="Times New Roman" panose="02020603050405020304" pitchFamily="18" charset="0"/>
              </a:rPr>
              <a:t>« l’action joue une place centrale dans cette exploration »</a:t>
            </a:r>
            <a:r>
              <a:rPr lang="fr-FR" sz="1600" dirty="0">
                <a:solidFill>
                  <a:srgbClr val="000000"/>
                </a:solidFill>
                <a:effectLst/>
                <a:latin typeface="Avenir Book" panose="02000503020000020003" pitchFamily="2" charset="0"/>
                <a:ea typeface="Times New Roman" panose="02020603050405020304" pitchFamily="18" charset="0"/>
              </a:rPr>
              <a:t> car les modèles et modélisations, par principe réducteurs, ne peuvent répondre à la souplesse et à la systémie de la TAE. </a:t>
            </a:r>
            <a:r>
              <a:rPr lang="fr-FR" sz="1600" i="1" dirty="0">
                <a:solidFill>
                  <a:srgbClr val="000000"/>
                </a:solidFill>
                <a:effectLst/>
                <a:latin typeface="Avenir Book" panose="02000503020000020003" pitchFamily="2" charset="0"/>
                <a:ea typeface="Times New Roman" panose="02020603050405020304" pitchFamily="18" charset="0"/>
              </a:rPr>
              <a:t>A contrario</a:t>
            </a:r>
            <a:r>
              <a:rPr lang="fr-FR" sz="1600" dirty="0">
                <a:solidFill>
                  <a:srgbClr val="000000"/>
                </a:solidFill>
                <a:effectLst/>
                <a:latin typeface="Avenir Book" panose="02000503020000020003" pitchFamily="2" charset="0"/>
                <a:ea typeface="Times New Roman" panose="02020603050405020304" pitchFamily="18" charset="0"/>
              </a:rPr>
              <a:t>, concevoir et expérimenter c’est </a:t>
            </a:r>
            <a:r>
              <a:rPr lang="fr-FR" sz="1600" i="1" dirty="0">
                <a:solidFill>
                  <a:srgbClr val="000000"/>
                </a:solidFill>
                <a:effectLst/>
                <a:latin typeface="Avenir Book" panose="02000503020000020003" pitchFamily="2" charset="0"/>
                <a:ea typeface="Times New Roman" panose="02020603050405020304" pitchFamily="18" charset="0"/>
              </a:rPr>
              <a:t>« agir pour expliquer et comprendre ».</a:t>
            </a:r>
            <a:r>
              <a:rPr lang="fr-FR" sz="1600" dirty="0">
                <a:solidFill>
                  <a:srgbClr val="000000"/>
                </a:solidFill>
                <a:effectLst/>
                <a:latin typeface="Avenir Book" panose="02000503020000020003" pitchFamily="2" charset="0"/>
                <a:ea typeface="Times New Roman" panose="02020603050405020304" pitchFamily="18" charset="0"/>
              </a:rPr>
              <a:t> …/…</a:t>
            </a:r>
          </a:p>
          <a:p>
            <a:pPr marL="285750" indent="-285750" algn="just">
              <a:lnSpc>
                <a:spcPts val="1600"/>
              </a:lnSpc>
              <a:buFontTx/>
              <a:buChar char="-"/>
            </a:pPr>
            <a:endParaRPr lang="fr-FR" sz="1600" dirty="0">
              <a:solidFill>
                <a:srgbClr val="000000"/>
              </a:solidFill>
              <a:effectLst/>
              <a:latin typeface="Avenir Book" panose="02000503020000020003" pitchFamily="2" charset="0"/>
              <a:ea typeface="Times New Roman" panose="02020603050405020304" pitchFamily="18" charset="0"/>
            </a:endParaRPr>
          </a:p>
          <a:p>
            <a:pPr marL="285750" indent="-285750" algn="just">
              <a:lnSpc>
                <a:spcPts val="1600"/>
              </a:lnSpc>
              <a:buFontTx/>
              <a:buChar char="-"/>
            </a:pPr>
            <a:r>
              <a:rPr lang="fr-FR" sz="1600" i="1" dirty="0">
                <a:solidFill>
                  <a:srgbClr val="000000"/>
                </a:solidFill>
                <a:effectLst/>
                <a:latin typeface="Avenir Book" panose="02000503020000020003" pitchFamily="2" charset="0"/>
                <a:ea typeface="Times New Roman" panose="02020603050405020304" pitchFamily="18" charset="0"/>
              </a:rPr>
              <a:t>« que les expérimentations puissent tenir sur des temporalités longues de plusieurs années »</a:t>
            </a:r>
            <a:r>
              <a:rPr lang="fr-FR" sz="1600" dirty="0">
                <a:solidFill>
                  <a:srgbClr val="000000"/>
                </a:solidFill>
                <a:effectLst/>
                <a:latin typeface="Avenir Book" panose="02000503020000020003" pitchFamily="2" charset="0"/>
                <a:ea typeface="Times New Roman" panose="02020603050405020304" pitchFamily="18" charset="0"/>
              </a:rPr>
              <a:t>…/… </a:t>
            </a:r>
          </a:p>
          <a:p>
            <a:pPr marL="285750" indent="-285750" algn="just">
              <a:lnSpc>
                <a:spcPts val="1600"/>
              </a:lnSpc>
              <a:buFontTx/>
              <a:buChar char="-"/>
            </a:pPr>
            <a:endParaRPr lang="fr-FR" sz="1600" dirty="0">
              <a:solidFill>
                <a:srgbClr val="000000"/>
              </a:solidFill>
              <a:effectLst/>
              <a:latin typeface="Avenir Book" panose="02000503020000020003" pitchFamily="2" charset="0"/>
              <a:ea typeface="Times New Roman" panose="02020603050405020304" pitchFamily="18" charset="0"/>
            </a:endParaRP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que la conception soit ouverte à autrui et pour partie en co-construction mais pas n’importe comment, sur n’importe quoi et n’importe quand (contrairement à la configuration de tiers-lieux très ouverts). </a:t>
            </a:r>
            <a:endParaRPr lang="fr-FR" sz="1600" dirty="0">
              <a:latin typeface="Avenir Book" panose="02000503020000020003" pitchFamily="2" charset="0"/>
            </a:endParaRPr>
          </a:p>
          <a:p>
            <a:endParaRPr lang="fr-FR" sz="1600" dirty="0"/>
          </a:p>
        </p:txBody>
      </p:sp>
    </p:spTree>
    <p:extLst>
      <p:ext uri="{BB962C8B-B14F-4D97-AF65-F5344CB8AC3E}">
        <p14:creationId xmlns:p14="http://schemas.microsoft.com/office/powerpoint/2010/main" val="3183630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1- 3</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4147930" y="1139688"/>
            <a:ext cx="7606748" cy="4770537"/>
          </a:xfrm>
          <a:prstGeom prst="rect">
            <a:avLst/>
          </a:prstGeom>
          <a:noFill/>
        </p:spPr>
        <p:txBody>
          <a:bodyPr wrap="square" rtlCol="0">
            <a:spAutoFit/>
          </a:bodyPr>
          <a:lstStyle/>
          <a:p>
            <a:r>
              <a:rPr lang="fr-FR" sz="1600" b="1" u="sng" dirty="0">
                <a:latin typeface="Avenir Book" panose="02000503020000020003" pitchFamily="2" charset="0"/>
              </a:rPr>
              <a:t>Objectif de ce pas </a:t>
            </a:r>
            <a:r>
              <a:rPr lang="fr-FR" sz="1600" dirty="0">
                <a:latin typeface="Avenir Book" panose="02000503020000020003" pitchFamily="2" charset="0"/>
              </a:rPr>
              <a:t>: </a:t>
            </a:r>
          </a:p>
          <a:p>
            <a:pPr marL="285750" indent="-285750">
              <a:buFontTx/>
              <a:buChar char="-"/>
            </a:pPr>
            <a:r>
              <a:rPr lang="fr-FR" sz="1600" dirty="0">
                <a:latin typeface="Avenir Book" panose="02000503020000020003" pitchFamily="2" charset="0"/>
              </a:rPr>
              <a:t>Examiner le souhait formulé collectivement au prisme diversité et pluralité…</a:t>
            </a:r>
          </a:p>
          <a:p>
            <a:pPr marL="285750" indent="-285750">
              <a:buFontTx/>
              <a:buChar char="-"/>
            </a:pPr>
            <a:r>
              <a:rPr lang="fr-FR" sz="1600" dirty="0">
                <a:latin typeface="Avenir Book" panose="02000503020000020003" pitchFamily="2" charset="0"/>
              </a:rPr>
              <a:t>… à conjuguer et orchestrer</a:t>
            </a:r>
          </a:p>
          <a:p>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Abandonner, prioriser, ordonner dans le temps des objets, subordonner, </a:t>
            </a:r>
          </a:p>
          <a:p>
            <a:pPr marL="285750" indent="-285750">
              <a:buFontTx/>
              <a:buChar char="-"/>
            </a:pPr>
            <a:r>
              <a:rPr lang="fr-FR" sz="1600" dirty="0">
                <a:latin typeface="Avenir Book" panose="02000503020000020003" pitchFamily="2" charset="0"/>
              </a:rPr>
              <a:t>Examiner de nouveaux objets et questions</a:t>
            </a:r>
          </a:p>
          <a:p>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Concevoir un milieu d’</a:t>
            </a:r>
            <a:r>
              <a:rPr lang="fr-FR" sz="1600" dirty="0" err="1">
                <a:latin typeface="Avenir Book" panose="02000503020000020003" pitchFamily="2" charset="0"/>
              </a:rPr>
              <a:t>intermédialité</a:t>
            </a:r>
            <a:r>
              <a:rPr lang="fr-FR" sz="1600" dirty="0">
                <a:latin typeface="Avenir Book" panose="02000503020000020003" pitchFamily="2" charset="0"/>
              </a:rPr>
              <a:t> (déjà auparavant mais là +++)</a:t>
            </a:r>
          </a:p>
          <a:p>
            <a:pPr marL="742950" lvl="1" indent="-285750">
              <a:buFontTx/>
              <a:buChar char="-"/>
            </a:pPr>
            <a:r>
              <a:rPr lang="fr-FR" sz="1600" dirty="0">
                <a:latin typeface="Avenir Book" panose="02000503020000020003" pitchFamily="2" charset="0"/>
              </a:rPr>
              <a:t>pour dialoguer autour d’objets d’intérêts (puissance et sagesse)</a:t>
            </a:r>
          </a:p>
          <a:p>
            <a:pPr marL="742950" lvl="1" indent="-285750">
              <a:buFontTx/>
              <a:buChar char="-"/>
            </a:pPr>
            <a:r>
              <a:rPr lang="fr-FR" sz="1600" dirty="0">
                <a:latin typeface="Avenir Book" panose="02000503020000020003" pitchFamily="2" charset="0"/>
              </a:rPr>
              <a:t>enjeu : créer du commun (pas de l’homogène) entre points de vue, expériences, places diverses</a:t>
            </a:r>
          </a:p>
          <a:p>
            <a:pPr marL="285750" indent="-285750">
              <a:buFontTx/>
              <a:buChar char="-"/>
            </a:pPr>
            <a:r>
              <a:rPr lang="fr-FR" sz="1600" dirty="0">
                <a:latin typeface="Avenir Book" panose="02000503020000020003" pitchFamily="2" charset="0"/>
              </a:rPr>
              <a:t>Permettre l’expression des désirs, puis des désirables en structurant i) intérêts, ii) besoins associés en termes de temps, institutions, techniques, formations, …, iii) ce qui sépare, oppose, fait débat.</a:t>
            </a:r>
          </a:p>
          <a:p>
            <a:pPr marL="285750" indent="-285750">
              <a:buFontTx/>
              <a:buChar char="-"/>
            </a:pPr>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Penser la matérialité (et la temporalité) de ce qui débattu – action praticable</a:t>
            </a:r>
            <a:endParaRPr lang="fr-FR" sz="1600" u="sng" dirty="0">
              <a:latin typeface="Avenir Book" panose="02000503020000020003" pitchFamily="2" charset="0"/>
            </a:endParaRPr>
          </a:p>
          <a:p>
            <a:pPr marL="285750" indent="-285750">
              <a:buFontTx/>
              <a:buChar char="-"/>
            </a:pPr>
            <a:endParaRPr lang="fr-FR" sz="1600" u="sng" dirty="0">
              <a:latin typeface="Avenir Book" panose="02000503020000020003" pitchFamily="2" charset="0"/>
            </a:endParaRPr>
          </a:p>
          <a:p>
            <a:endParaRPr lang="fr-FR" sz="1600" dirty="0">
              <a:latin typeface="Avenir Book" panose="02000503020000020003" pitchFamily="2" charset="0"/>
            </a:endParaRPr>
          </a:p>
          <a:p>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007A349E-8773-9211-D6E2-6F73765DF72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Tree>
    <p:extLst>
      <p:ext uri="{BB962C8B-B14F-4D97-AF65-F5344CB8AC3E}">
        <p14:creationId xmlns:p14="http://schemas.microsoft.com/office/powerpoint/2010/main" val="2483037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B7FB9-6C21-AF22-D2A6-920451E5C3C7}"/>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45F609A-D3DD-CA21-0F77-77E6B084B733}"/>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1- 3</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F4016BBC-7396-13C3-46CE-364E8DE825EE}"/>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08CE9010-D4DD-292B-8C53-BE39D2C9B3D6}"/>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0A42A0B1-298A-9297-05AE-F4103A81D85E}"/>
              </a:ext>
            </a:extLst>
          </p:cNvPr>
          <p:cNvSpPr txBox="1"/>
          <p:nvPr/>
        </p:nvSpPr>
        <p:spPr>
          <a:xfrm>
            <a:off x="4236830" y="1178547"/>
            <a:ext cx="7606748" cy="2062103"/>
          </a:xfrm>
          <a:prstGeom prst="rect">
            <a:avLst/>
          </a:prstGeom>
          <a:noFill/>
        </p:spPr>
        <p:txBody>
          <a:bodyPr wrap="square" rtlCol="0">
            <a:spAutoFit/>
          </a:bodyPr>
          <a:lstStyle/>
          <a:p>
            <a:r>
              <a:rPr lang="fr-FR" sz="1600" b="1" u="sng" dirty="0">
                <a:latin typeface="Avenir Book" panose="02000503020000020003" pitchFamily="2" charset="0"/>
              </a:rPr>
              <a:t>Méthode</a:t>
            </a:r>
            <a:r>
              <a:rPr lang="fr-FR" sz="1600" dirty="0">
                <a:latin typeface="Avenir Book" panose="02000503020000020003" pitchFamily="2" charset="0"/>
              </a:rPr>
              <a:t> : </a:t>
            </a:r>
          </a:p>
          <a:p>
            <a:endParaRPr lang="fr-FR" sz="1600" dirty="0">
              <a:latin typeface="Avenir Book" panose="02000503020000020003" pitchFamily="2" charset="0"/>
            </a:endParaRPr>
          </a:p>
          <a:p>
            <a:r>
              <a:rPr lang="fr-FR" sz="1600" dirty="0">
                <a:solidFill>
                  <a:srgbClr val="C00000"/>
                </a:solidFill>
                <a:latin typeface="Avenir Book" panose="02000503020000020003" pitchFamily="2" charset="0"/>
              </a:rPr>
              <a:t>- </a:t>
            </a:r>
            <a:r>
              <a:rPr lang="fr-FR" sz="1600" dirty="0">
                <a:latin typeface="Avenir Book" panose="02000503020000020003" pitchFamily="2" charset="0"/>
              </a:rPr>
              <a:t>Des individus au collectif</a:t>
            </a:r>
          </a:p>
          <a:p>
            <a:pPr marL="285750" indent="-285750">
              <a:buFontTx/>
              <a:buChar char="-"/>
            </a:pPr>
            <a:r>
              <a:rPr lang="fr-FR" sz="1600" b="1" dirty="0">
                <a:solidFill>
                  <a:srgbClr val="C00000"/>
                </a:solidFill>
                <a:latin typeface="Avenir Book" panose="02000503020000020003" pitchFamily="2" charset="0"/>
              </a:rPr>
              <a:t>Fée </a:t>
            </a:r>
            <a:r>
              <a:rPr lang="fr-FR" sz="1600" b="1" dirty="0" err="1">
                <a:solidFill>
                  <a:srgbClr val="C00000"/>
                </a:solidFill>
                <a:latin typeface="Avenir Book" panose="02000503020000020003" pitchFamily="2" charset="0"/>
              </a:rPr>
              <a:t>clôchette</a:t>
            </a:r>
            <a:r>
              <a:rPr lang="fr-FR" sz="1600" b="1" dirty="0">
                <a:solidFill>
                  <a:srgbClr val="C00000"/>
                </a:solidFill>
                <a:latin typeface="Avenir Book" panose="02000503020000020003" pitchFamily="2" charset="0"/>
              </a:rPr>
              <a:t> </a:t>
            </a:r>
            <a:r>
              <a:rPr lang="fr-FR" sz="1600" dirty="0">
                <a:latin typeface="Avenir Book" panose="02000503020000020003" pitchFamily="2" charset="0"/>
              </a:rPr>
              <a:t>: poudre magique pour exaucer désirs, désirables et besoins – débridé, sans contraintes</a:t>
            </a:r>
          </a:p>
          <a:p>
            <a:endParaRPr lang="fr-FR" sz="1600" dirty="0">
              <a:latin typeface="Avenir Book" panose="02000503020000020003" pitchFamily="2" charset="0"/>
            </a:endParaRPr>
          </a:p>
          <a:p>
            <a:pPr marL="285750" indent="-285750">
              <a:buFontTx/>
              <a:buChar char="-"/>
            </a:pPr>
            <a:r>
              <a:rPr lang="fr-FR" sz="1600" b="1" dirty="0">
                <a:solidFill>
                  <a:srgbClr val="C00000"/>
                </a:solidFill>
                <a:latin typeface="Avenir Book" panose="02000503020000020003" pitchFamily="2" charset="0"/>
              </a:rPr>
              <a:t>Fiction </a:t>
            </a:r>
            <a:r>
              <a:rPr lang="fr-FR" sz="1600" dirty="0">
                <a:latin typeface="Avenir Book" panose="02000503020000020003" pitchFamily="2" charset="0"/>
              </a:rPr>
              <a:t>: au-delà des mots (photos, œuvres, dessins, montage)</a:t>
            </a:r>
          </a:p>
          <a:p>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CF49122A-8B3E-D11F-B680-17D63FC5C28D}"/>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6F050227-B88B-1D1E-C4A6-0C4B3A153B57}"/>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1" name="ZoneTexte 10">
            <a:extLst>
              <a:ext uri="{FF2B5EF4-FFF2-40B4-BE49-F238E27FC236}">
                <a16:creationId xmlns:a16="http://schemas.microsoft.com/office/drawing/2014/main" id="{C51A25F9-304C-2D45-3E83-A218B7A3AE53}"/>
              </a:ext>
            </a:extLst>
          </p:cNvPr>
          <p:cNvSpPr txBox="1"/>
          <p:nvPr/>
        </p:nvSpPr>
        <p:spPr>
          <a:xfrm>
            <a:off x="4104308" y="3240650"/>
            <a:ext cx="7871792" cy="3990836"/>
          </a:xfrm>
          <a:prstGeom prst="rect">
            <a:avLst/>
          </a:prstGeom>
          <a:noFill/>
        </p:spPr>
        <p:txBody>
          <a:bodyPr wrap="square" rtlCol="0">
            <a:spAutoFit/>
          </a:bodyPr>
          <a:lstStyle/>
          <a:p>
            <a:r>
              <a:rPr lang="fr-FR" sz="1600" b="1" u="sng" dirty="0">
                <a:solidFill>
                  <a:schemeClr val="bg1">
                    <a:lumMod val="50000"/>
                  </a:schemeClr>
                </a:solidFill>
                <a:latin typeface="Avenir Book" panose="02000503020000020003" pitchFamily="2" charset="0"/>
              </a:rPr>
              <a:t>Désirables </a:t>
            </a:r>
            <a:r>
              <a:rPr lang="fr-FR" sz="1600" dirty="0">
                <a:latin typeface="Avenir Book" panose="02000503020000020003" pitchFamily="2" charset="0"/>
              </a:rPr>
              <a:t>: exploration originale trajectoires culturales risquées/qualité et durabilité, etc. </a:t>
            </a:r>
          </a:p>
          <a:p>
            <a:r>
              <a:rPr lang="fr-FR" sz="1600" b="1" u="sng" dirty="0">
                <a:solidFill>
                  <a:schemeClr val="bg1">
                    <a:lumMod val="50000"/>
                  </a:schemeClr>
                </a:solidFill>
                <a:latin typeface="Avenir Book" panose="02000503020000020003" pitchFamily="2" charset="0"/>
              </a:rPr>
              <a:t>« Désaccords » </a:t>
            </a:r>
            <a:r>
              <a:rPr lang="fr-FR" sz="1600" dirty="0">
                <a:latin typeface="Avenir Book" panose="02000503020000020003" pitchFamily="2" charset="0"/>
              </a:rPr>
              <a:t>: évaluation, micro-fermes, énergie </a:t>
            </a:r>
            <a:r>
              <a:rPr lang="fr-FR" sz="1600" dirty="0" err="1">
                <a:latin typeface="Avenir Book" panose="02000503020000020003" pitchFamily="2" charset="0"/>
              </a:rPr>
              <a:t>solaire,dépollution</a:t>
            </a:r>
            <a:r>
              <a:rPr lang="fr-FR" sz="1600" dirty="0">
                <a:latin typeface="Avenir Book" panose="02000503020000020003" pitchFamily="2" charset="0"/>
              </a:rPr>
              <a:t>,</a:t>
            </a:r>
          </a:p>
          <a:p>
            <a:pPr algn="just">
              <a:lnSpc>
                <a:spcPts val="1600"/>
              </a:lnSpc>
            </a:pPr>
            <a:r>
              <a:rPr lang="fr-FR" sz="1600" u="sng" dirty="0">
                <a:solidFill>
                  <a:schemeClr val="bg1">
                    <a:lumMod val="50000"/>
                  </a:schemeClr>
                </a:solidFill>
                <a:effectLst/>
                <a:latin typeface="Avenir Book" panose="02000503020000020003" pitchFamily="2" charset="0"/>
                <a:ea typeface="Times New Roman" panose="02020603050405020304" pitchFamily="18" charset="0"/>
              </a:rPr>
              <a:t>Besoins</a:t>
            </a:r>
            <a:r>
              <a:rPr lang="fr-FR" sz="1600" dirty="0">
                <a:effectLst/>
                <a:latin typeface="Avenir Book" panose="02000503020000020003" pitchFamily="2" charset="0"/>
                <a:ea typeface="Times New Roman" panose="02020603050405020304" pitchFamily="18" charset="0"/>
              </a:rPr>
              <a:t> : </a:t>
            </a:r>
          </a:p>
          <a:p>
            <a:pPr marL="285750" indent="-285750" algn="just">
              <a:lnSpc>
                <a:spcPts val="1600"/>
              </a:lnSpc>
              <a:buFontTx/>
              <a:buChar char="-"/>
            </a:pPr>
            <a:r>
              <a:rPr lang="fr-FR" sz="1600" dirty="0">
                <a:effectLst/>
                <a:latin typeface="Avenir Book" panose="02000503020000020003" pitchFamily="2" charset="0"/>
                <a:ea typeface="Times New Roman" panose="02020603050405020304" pitchFamily="18" charset="0"/>
              </a:rPr>
              <a:t>hétérotopie et hétérochronie pour avancer sur les objets et avoir des espaces réflexifs. </a:t>
            </a:r>
          </a:p>
          <a:p>
            <a:pPr marL="285750" indent="-285750" algn="just">
              <a:lnSpc>
                <a:spcPts val="1600"/>
              </a:lnSpc>
              <a:buFontTx/>
              <a:buChar char="-"/>
            </a:pPr>
            <a:r>
              <a:rPr lang="fr-FR" sz="1600" dirty="0">
                <a:effectLst/>
                <a:latin typeface="Avenir Book" panose="02000503020000020003" pitchFamily="2" charset="0"/>
                <a:ea typeface="Times New Roman" panose="02020603050405020304" pitchFamily="18" charset="0"/>
              </a:rPr>
              <a:t>processus spécifiques d’évaluations et de valorisations de la recherche</a:t>
            </a:r>
          </a:p>
          <a:p>
            <a:pPr marL="285750" indent="-285750" algn="just">
              <a:lnSpc>
                <a:spcPts val="1600"/>
              </a:lnSpc>
              <a:buFontTx/>
              <a:buChar char="-"/>
            </a:pPr>
            <a:r>
              <a:rPr lang="fr-FR" sz="1600" dirty="0">
                <a:effectLst/>
                <a:latin typeface="Avenir Book" panose="02000503020000020003" pitchFamily="2" charset="0"/>
                <a:ea typeface="Times New Roman" panose="02020603050405020304" pitchFamily="18" charset="0"/>
              </a:rPr>
              <a:t>nécessité de former un public externe à l’UE et un écosystème local qui partagent les mêmes intérêts</a:t>
            </a:r>
          </a:p>
          <a:p>
            <a:pPr marL="285750" indent="-285750" algn="just">
              <a:lnSpc>
                <a:spcPts val="1600"/>
              </a:lnSpc>
              <a:buFontTx/>
              <a:buChar char="-"/>
            </a:pPr>
            <a:r>
              <a:rPr lang="fr-FR" sz="1600" dirty="0">
                <a:latin typeface="Avenir Book" panose="02000503020000020003" pitchFamily="2" charset="0"/>
                <a:ea typeface="Times New Roman" panose="02020603050405020304" pitchFamily="18" charset="0"/>
              </a:rPr>
              <a:t>se battre pour conserver le patrimoine foncier et sa mémoire des terres</a:t>
            </a:r>
            <a:endParaRPr lang="fr-FR" sz="1600" dirty="0">
              <a:effectLst/>
              <a:latin typeface="Avenir Book" panose="02000503020000020003" pitchFamily="2" charset="0"/>
              <a:ea typeface="Times New Roman" panose="02020603050405020304" pitchFamily="18" charset="0"/>
            </a:endParaRPr>
          </a:p>
          <a:p>
            <a:pPr algn="just">
              <a:lnSpc>
                <a:spcPts val="1600"/>
              </a:lnSpc>
            </a:pPr>
            <a:r>
              <a:rPr lang="fr-FR" sz="1600" dirty="0">
                <a:solidFill>
                  <a:srgbClr val="000000"/>
                </a:solidFill>
                <a:effectLst/>
                <a:latin typeface="Avenir Book" panose="02000503020000020003" pitchFamily="2" charset="0"/>
                <a:ea typeface="Times New Roman" panose="02020603050405020304" pitchFamily="18" charset="0"/>
              </a:rPr>
              <a:t> </a:t>
            </a:r>
            <a:endParaRPr lang="fr-FR" sz="1600" dirty="0">
              <a:effectLst/>
              <a:latin typeface="Avenir Book" panose="02000503020000020003" pitchFamily="2" charset="0"/>
              <a:ea typeface="Times New Roman" panose="02020603050405020304" pitchFamily="18" charset="0"/>
            </a:endParaRPr>
          </a:p>
          <a:p>
            <a:pPr algn="just">
              <a:lnSpc>
                <a:spcPts val="1600"/>
              </a:lnSpc>
            </a:pPr>
            <a:r>
              <a:rPr lang="fr-FR" sz="1600" u="sng" dirty="0">
                <a:solidFill>
                  <a:schemeClr val="bg1">
                    <a:lumMod val="50000"/>
                  </a:schemeClr>
                </a:solidFill>
                <a:latin typeface="Avenir Book" panose="02000503020000020003" pitchFamily="2" charset="0"/>
                <a:ea typeface="Times New Roman" panose="02020603050405020304" pitchFamily="18" charset="0"/>
              </a:rPr>
              <a:t>L</a:t>
            </a:r>
            <a:r>
              <a:rPr lang="fr-FR" sz="1600" u="sng" dirty="0">
                <a:solidFill>
                  <a:schemeClr val="bg1">
                    <a:lumMod val="50000"/>
                  </a:schemeClr>
                </a:solidFill>
                <a:effectLst/>
                <a:latin typeface="Avenir Book" panose="02000503020000020003" pitchFamily="2" charset="0"/>
                <a:ea typeface="Times New Roman" panose="02020603050405020304" pitchFamily="18" charset="0"/>
              </a:rPr>
              <a:t>e commun </a:t>
            </a:r>
            <a:r>
              <a:rPr lang="fr-FR" sz="1600" dirty="0">
                <a:effectLst/>
                <a:latin typeface="Avenir Book" panose="02000503020000020003" pitchFamily="2" charset="0"/>
                <a:ea typeface="Times New Roman" panose="02020603050405020304" pitchFamily="18" charset="0"/>
              </a:rPr>
              <a:t>s’élabore </a:t>
            </a:r>
            <a:r>
              <a:rPr lang="fr-FR" sz="1600" dirty="0">
                <a:solidFill>
                  <a:srgbClr val="C00000"/>
                </a:solidFill>
                <a:effectLst/>
                <a:latin typeface="Avenir Book" panose="02000503020000020003" pitchFamily="2" charset="0"/>
                <a:ea typeface="Times New Roman" panose="02020603050405020304" pitchFamily="18" charset="0"/>
              </a:rPr>
              <a:t>sans exclure </a:t>
            </a:r>
            <a:r>
              <a:rPr lang="fr-FR" sz="1600" dirty="0">
                <a:effectLst/>
                <a:latin typeface="Avenir Book" panose="02000503020000020003" pitchFamily="2" charset="0"/>
                <a:ea typeface="Times New Roman" panose="02020603050405020304" pitchFamily="18" charset="0"/>
              </a:rPr>
              <a:t>des contributions complémentaires, convergentes ou subordonnées (celles et ceux qui travailleront sur les briques technologiques le feront « au service » de celles et ceux qui seront par exemple dans des actions relatives à la viabilité des exploitations) . Et la question du « praticable », </a:t>
            </a:r>
            <a:r>
              <a:rPr lang="fr-FR" sz="1600" i="1" dirty="0">
                <a:effectLst/>
                <a:latin typeface="Avenir Book" panose="02000503020000020003" pitchFamily="2" charset="0"/>
                <a:ea typeface="Times New Roman" panose="02020603050405020304" pitchFamily="18" charset="0"/>
              </a:rPr>
              <a:t>i.e.</a:t>
            </a:r>
            <a:r>
              <a:rPr lang="fr-FR" sz="1600" dirty="0">
                <a:effectLst/>
                <a:latin typeface="Avenir Book" panose="02000503020000020003" pitchFamily="2" charset="0"/>
                <a:ea typeface="Times New Roman" panose="02020603050405020304" pitchFamily="18" charset="0"/>
              </a:rPr>
              <a:t> du comment cela peut se faire se pose.</a:t>
            </a:r>
          </a:p>
          <a:p>
            <a:endParaRPr lang="fr-FR" sz="1600" dirty="0">
              <a:latin typeface="Avenir Book" panose="02000503020000020003" pitchFamily="2" charset="0"/>
            </a:endParaRPr>
          </a:p>
          <a:p>
            <a:r>
              <a:rPr lang="fr-FR" sz="1600" dirty="0">
                <a:latin typeface="Avenir Book" panose="02000503020000020003" pitchFamily="2" charset="0"/>
              </a:rPr>
              <a:t> </a:t>
            </a:r>
          </a:p>
        </p:txBody>
      </p:sp>
    </p:spTree>
    <p:extLst>
      <p:ext uri="{BB962C8B-B14F-4D97-AF65-F5344CB8AC3E}">
        <p14:creationId xmlns:p14="http://schemas.microsoft.com/office/powerpoint/2010/main" val="1298596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20FCE-D714-57AA-157B-4C66F2D76549}"/>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75056A4-B1E4-BE00-E37C-4FA0A971F096}"/>
              </a:ext>
            </a:extLst>
          </p:cNvPr>
          <p:cNvSpPr txBox="1"/>
          <p:nvPr/>
        </p:nvSpPr>
        <p:spPr>
          <a:xfrm>
            <a:off x="711508" y="299283"/>
            <a:ext cx="10789920"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Projets ? Quels Projets ?</a:t>
            </a:r>
          </a:p>
        </p:txBody>
      </p:sp>
      <p:sp>
        <p:nvSpPr>
          <p:cNvPr id="10" name="ZoneTexte 9">
            <a:extLst>
              <a:ext uri="{FF2B5EF4-FFF2-40B4-BE49-F238E27FC236}">
                <a16:creationId xmlns:a16="http://schemas.microsoft.com/office/drawing/2014/main" id="{BEDDB366-79E5-FAFB-25C4-99885C132C37}"/>
              </a:ext>
            </a:extLst>
          </p:cNvPr>
          <p:cNvSpPr txBox="1"/>
          <p:nvPr/>
        </p:nvSpPr>
        <p:spPr>
          <a:xfrm>
            <a:off x="1805206" y="525714"/>
            <a:ext cx="10564586" cy="6315575"/>
          </a:xfrm>
          <a:prstGeom prst="rect">
            <a:avLst/>
          </a:prstGeom>
          <a:noFill/>
        </p:spPr>
        <p:txBody>
          <a:bodyPr wrap="square" rtlCol="0">
            <a:spAutoFit/>
          </a:bodyPr>
          <a:lstStyle/>
          <a:p>
            <a:pPr marL="285750" indent="-285750">
              <a:lnSpc>
                <a:spcPct val="120000"/>
              </a:lnSpc>
              <a:buFont typeface="Arial" panose="020B0604020202020204" pitchFamily="34" charset="0"/>
              <a:buChar char="•"/>
            </a:pPr>
            <a:endParaRPr lang="fr-FR" dirty="0">
              <a:solidFill>
                <a:srgbClr val="C00000"/>
              </a:solidFill>
              <a:latin typeface="Avenir Book" panose="02000503020000020003" pitchFamily="2" charset="0"/>
              <a:ea typeface="Palatino" pitchFamily="2" charset="77"/>
              <a:cs typeface="Times New Roman" panose="02020603050405020304" pitchFamily="18" charset="0"/>
            </a:endParaRPr>
          </a:p>
          <a:p>
            <a:pPr>
              <a:lnSpc>
                <a:spcPct val="120000"/>
              </a:lnSpc>
            </a:pPr>
            <a:endParaRPr lang="fr-FR" dirty="0">
              <a:latin typeface="Avenir Book" panose="02000503020000020003" pitchFamily="2" charset="0"/>
              <a:cs typeface="Times New Roman" panose="02020603050405020304" pitchFamily="18" charset="0"/>
            </a:endParaRPr>
          </a:p>
          <a:p>
            <a:pPr>
              <a:lnSpc>
                <a:spcPct val="120000"/>
              </a:lnSpc>
            </a:pPr>
            <a:r>
              <a:rPr lang="fr-FR" b="1" dirty="0">
                <a:solidFill>
                  <a:srgbClr val="C00000"/>
                </a:solidFill>
                <a:latin typeface="Bahnschrift Light SemiCondensed" panose="020B0502040204020203" pitchFamily="34" charset="0"/>
              </a:rPr>
              <a:t>1/ Projets en lien avec des </a:t>
            </a:r>
            <a:r>
              <a:rPr lang="fr-FR" b="1" i="1" dirty="0">
                <a:solidFill>
                  <a:srgbClr val="C00000"/>
                </a:solidFill>
                <a:latin typeface="Bahnschrift Light SemiCondensed" panose="020B0502040204020203" pitchFamily="34" charset="0"/>
              </a:rPr>
              <a:t>utopies concrètes </a:t>
            </a:r>
            <a:r>
              <a:rPr lang="fr-FR" b="1" dirty="0">
                <a:solidFill>
                  <a:srgbClr val="C00000"/>
                </a:solidFill>
                <a:latin typeface="Bahnschrift Light SemiCondensed" panose="020B0502040204020203" pitchFamily="34" charset="0"/>
              </a:rPr>
              <a:t>ou dans un </a:t>
            </a:r>
            <a:r>
              <a:rPr lang="fr-FR" b="1" i="1" dirty="0">
                <a:solidFill>
                  <a:srgbClr val="C00000"/>
                </a:solidFill>
                <a:latin typeface="Bahnschrift Light SemiCondensed" panose="020B0502040204020203" pitchFamily="34" charset="0"/>
              </a:rPr>
              <a:t>utopisme </a:t>
            </a:r>
            <a:r>
              <a:rPr lang="fr-FR" sz="1600" dirty="0">
                <a:latin typeface="Bahnschrift Light SemiCondensed" panose="020B0502040204020203" pitchFamily="34" charset="0"/>
              </a:rPr>
              <a:t>(Pueyo 2020, 2022, 2025)</a:t>
            </a:r>
          </a:p>
          <a:p>
            <a:pPr marL="742950" lvl="1" indent="-285750">
              <a:lnSpc>
                <a:spcPct val="120000"/>
              </a:lnSpc>
              <a:buFontTx/>
              <a:buChar char="-"/>
            </a:pPr>
            <a:r>
              <a:rPr lang="fr-FR" sz="1600" dirty="0">
                <a:latin typeface="Bahnschrift Light SemiCondensed" panose="020B0502040204020203" pitchFamily="34" charset="0"/>
              </a:rPr>
              <a:t>Affirmation de bifurcation/alternatif par rapport à l’existant (opposition à répétition)</a:t>
            </a:r>
          </a:p>
          <a:p>
            <a:pPr marL="742950" lvl="1" indent="-285750">
              <a:lnSpc>
                <a:spcPct val="120000"/>
              </a:lnSpc>
              <a:buFontTx/>
              <a:buChar char="-"/>
            </a:pPr>
            <a:r>
              <a:rPr lang="fr-FR" sz="1600" dirty="0">
                <a:latin typeface="Bahnschrift Light SemiCondensed" panose="020B0502040204020203" pitchFamily="34" charset="0"/>
              </a:rPr>
              <a:t>Crise, </a:t>
            </a:r>
          </a:p>
          <a:p>
            <a:pPr marL="742950" lvl="1" indent="-285750">
              <a:lnSpc>
                <a:spcPct val="120000"/>
              </a:lnSpc>
              <a:buFontTx/>
              <a:buChar char="-"/>
            </a:pPr>
            <a:r>
              <a:rPr lang="fr-FR" sz="1600" dirty="0">
                <a:latin typeface="Bahnschrift Light SemiCondensed" panose="020B0502040204020203" pitchFamily="34" charset="0"/>
              </a:rPr>
              <a:t>Des choses à inventer, </a:t>
            </a:r>
          </a:p>
          <a:p>
            <a:pPr marL="742950" lvl="1" indent="-285750">
              <a:lnSpc>
                <a:spcPct val="120000"/>
              </a:lnSpc>
              <a:buFontTx/>
              <a:buChar char="-"/>
            </a:pPr>
            <a:r>
              <a:rPr lang="fr-FR" sz="1600" dirty="0">
                <a:latin typeface="Bahnschrift Light SemiCondensed" panose="020B0502040204020203" pitchFamily="34" charset="0"/>
              </a:rPr>
              <a:t>Dimension sociétale systémique, </a:t>
            </a:r>
          </a:p>
          <a:p>
            <a:pPr marL="742950" lvl="1" indent="-285750">
              <a:lnSpc>
                <a:spcPct val="120000"/>
              </a:lnSpc>
              <a:buFontTx/>
              <a:buChar char="-"/>
            </a:pPr>
            <a:r>
              <a:rPr lang="fr-FR" sz="1600" dirty="0">
                <a:latin typeface="Bahnschrift Light SemiCondensed" panose="020B0502040204020203" pitchFamily="34" charset="0"/>
              </a:rPr>
              <a:t>Expérience nouvelle/expérience antérieure invalidée</a:t>
            </a:r>
          </a:p>
          <a:p>
            <a:pPr marL="742950" lvl="1" indent="-285750">
              <a:lnSpc>
                <a:spcPct val="120000"/>
              </a:lnSpc>
              <a:buFontTx/>
              <a:buChar char="-"/>
            </a:pPr>
            <a:r>
              <a:rPr lang="fr-FR" sz="1600" dirty="0">
                <a:latin typeface="Bahnschrift Light SemiCondensed" panose="020B0502040204020203" pitchFamily="34" charset="0"/>
              </a:rPr>
              <a:t>Autre rapport au monde, </a:t>
            </a:r>
          </a:p>
          <a:p>
            <a:pPr marL="742950" lvl="1" indent="-285750">
              <a:lnSpc>
                <a:spcPct val="120000"/>
              </a:lnSpc>
              <a:buFontTx/>
              <a:buChar char="-"/>
            </a:pPr>
            <a:r>
              <a:rPr lang="fr-FR" sz="1600" dirty="0">
                <a:latin typeface="Bahnschrift Light SemiCondensed" panose="020B0502040204020203" pitchFamily="34" charset="0"/>
              </a:rPr>
              <a:t>Un peut-être qui peut être (les possibles)</a:t>
            </a:r>
          </a:p>
          <a:p>
            <a:pPr marL="742950" lvl="1" indent="-285750">
              <a:lnSpc>
                <a:spcPct val="120000"/>
              </a:lnSpc>
              <a:buFontTx/>
              <a:buChar char="-"/>
            </a:pPr>
            <a:r>
              <a:rPr lang="fr-FR" sz="1600" dirty="0">
                <a:latin typeface="Bahnschrift Light SemiCondensed" panose="020B0502040204020203" pitchFamily="34" charset="0"/>
              </a:rPr>
              <a:t>Ambition au long cours</a:t>
            </a:r>
          </a:p>
          <a:p>
            <a:pPr lvl="1">
              <a:lnSpc>
                <a:spcPct val="120000"/>
              </a:lnSpc>
            </a:pPr>
            <a:endParaRPr lang="fr-FR" sz="1600" dirty="0">
              <a:latin typeface="Bahnschrift Light SemiCondensed" panose="020B0502040204020203" pitchFamily="34" charset="0"/>
            </a:endParaRPr>
          </a:p>
          <a:p>
            <a:pPr marL="742950" lvl="1" indent="-285750">
              <a:lnSpc>
                <a:spcPct val="120000"/>
              </a:lnSpc>
              <a:buFontTx/>
              <a:buChar char="-"/>
            </a:pPr>
            <a:r>
              <a:rPr lang="fr-FR" sz="1600" dirty="0">
                <a:latin typeface="Bahnschrift Light SemiCondensed" panose="020B0502040204020203" pitchFamily="34" charset="0"/>
              </a:rPr>
              <a:t>Non congruence/ordre des choses</a:t>
            </a:r>
          </a:p>
          <a:p>
            <a:pPr lvl="1">
              <a:lnSpc>
                <a:spcPct val="120000"/>
              </a:lnSpc>
            </a:pPr>
            <a:endParaRPr lang="fr-FR" dirty="0">
              <a:solidFill>
                <a:srgbClr val="C00000"/>
              </a:solidFill>
              <a:latin typeface="Bahnschrift Light SemiCondensed" panose="020B0502040204020203" pitchFamily="34" charset="0"/>
            </a:endParaRPr>
          </a:p>
          <a:p>
            <a:pPr>
              <a:lnSpc>
                <a:spcPct val="120000"/>
              </a:lnSpc>
            </a:pPr>
            <a:r>
              <a:rPr lang="fr-FR" b="1" dirty="0">
                <a:solidFill>
                  <a:srgbClr val="C00000"/>
                </a:solidFill>
                <a:latin typeface="Bahnschrift Light SemiCondensed" panose="020B0502040204020203" pitchFamily="34" charset="0"/>
              </a:rPr>
              <a:t>2/Tous les projets ne sont pas des utopies concrètes ou des utopismes mais ce sont des projets </a:t>
            </a:r>
          </a:p>
          <a:p>
            <a:pPr>
              <a:lnSpc>
                <a:spcPct val="120000"/>
              </a:lnSpc>
            </a:pPr>
            <a:endParaRPr lang="fr-FR" b="1" dirty="0">
              <a:solidFill>
                <a:srgbClr val="C00000"/>
              </a:solidFill>
              <a:latin typeface="Bahnschrift Light SemiCondensed" panose="020B0502040204020203" pitchFamily="34" charset="0"/>
            </a:endParaRPr>
          </a:p>
          <a:p>
            <a:pPr>
              <a:lnSpc>
                <a:spcPct val="120000"/>
              </a:lnSpc>
            </a:pPr>
            <a:r>
              <a:rPr lang="fr-FR" b="1" dirty="0">
                <a:solidFill>
                  <a:srgbClr val="C00000"/>
                </a:solidFill>
                <a:latin typeface="Bahnschrift Light SemiCondensed" panose="020B0502040204020203" pitchFamily="34" charset="0"/>
              </a:rPr>
              <a:t>3/ Projets car…     mais particuliers !</a:t>
            </a:r>
          </a:p>
          <a:p>
            <a:pPr marL="285750" indent="-285750">
              <a:lnSpc>
                <a:spcPct val="120000"/>
              </a:lnSpc>
              <a:buClr>
                <a:srgbClr val="C00000"/>
              </a:buClr>
              <a:buFont typeface="Arial" panose="020B0604020202020204" pitchFamily="34" charset="0"/>
              <a:buChar char="•"/>
            </a:pPr>
            <a:endParaRPr lang="fr-FR" dirty="0">
              <a:latin typeface="Avenir Book" panose="02000503020000020003" pitchFamily="2" charset="0"/>
              <a:cs typeface="Times New Roman" panose="02020603050405020304" pitchFamily="18" charset="0"/>
            </a:endParaRPr>
          </a:p>
          <a:p>
            <a:pPr marL="285750" indent="-285750">
              <a:lnSpc>
                <a:spcPct val="120000"/>
              </a:lnSpc>
              <a:buClr>
                <a:srgbClr val="C00000"/>
              </a:buClr>
              <a:buFont typeface="Arial" panose="020B0604020202020204" pitchFamily="34" charset="0"/>
              <a:buChar char="•"/>
            </a:pPr>
            <a:endParaRPr lang="fr-FR" dirty="0">
              <a:latin typeface="Avenir Book" panose="02000503020000020003" pitchFamily="2" charset="0"/>
              <a:cs typeface="Times New Roman" panose="02020603050405020304" pitchFamily="18" charset="0"/>
            </a:endParaRPr>
          </a:p>
          <a:p>
            <a:endParaRPr lang="fr-FR" i="1" dirty="0">
              <a:latin typeface="Avenir Book" panose="02000503020000020003" pitchFamily="2" charset="0"/>
              <a:cs typeface="Times New Roman" panose="02020603050405020304" pitchFamily="18" charset="0"/>
            </a:endParaRPr>
          </a:p>
        </p:txBody>
      </p:sp>
      <p:pic>
        <p:nvPicPr>
          <p:cNvPr id="2" name="Image 1" descr="Une image contenant dessin, croquis, Dessin d’enfant, illustration&#10;&#10;Le contenu généré par l’IA peut être incorrect.">
            <a:extLst>
              <a:ext uri="{FF2B5EF4-FFF2-40B4-BE49-F238E27FC236}">
                <a16:creationId xmlns:a16="http://schemas.microsoft.com/office/drawing/2014/main" id="{3866A773-E5B2-42C8-DD0C-5072A310912A}"/>
              </a:ext>
            </a:extLst>
          </p:cNvPr>
          <p:cNvPicPr>
            <a:picLocks noChangeAspect="1"/>
          </p:cNvPicPr>
          <p:nvPr/>
        </p:nvPicPr>
        <p:blipFill>
          <a:blip r:embed="rId3"/>
          <a:stretch>
            <a:fillRect/>
          </a:stretch>
        </p:blipFill>
        <p:spPr>
          <a:xfrm>
            <a:off x="10850248" y="16711"/>
            <a:ext cx="1162356" cy="1980916"/>
          </a:xfrm>
          <a:prstGeom prst="rect">
            <a:avLst/>
          </a:prstGeom>
        </p:spPr>
      </p:pic>
      <p:sp>
        <p:nvSpPr>
          <p:cNvPr id="6" name="ZoneTexte 5">
            <a:extLst>
              <a:ext uri="{FF2B5EF4-FFF2-40B4-BE49-F238E27FC236}">
                <a16:creationId xmlns:a16="http://schemas.microsoft.com/office/drawing/2014/main" id="{81CD13BF-1289-DB49-3941-58AFEB359902}"/>
              </a:ext>
            </a:extLst>
          </p:cNvPr>
          <p:cNvSpPr txBox="1"/>
          <p:nvPr/>
        </p:nvSpPr>
        <p:spPr>
          <a:xfrm>
            <a:off x="10493060" y="2049366"/>
            <a:ext cx="1876732" cy="461665"/>
          </a:xfrm>
          <a:prstGeom prst="rect">
            <a:avLst/>
          </a:prstGeom>
          <a:noFill/>
        </p:spPr>
        <p:txBody>
          <a:bodyPr wrap="square">
            <a:spAutoFit/>
          </a:bodyPr>
          <a:lstStyle/>
          <a:p>
            <a:pPr algn="ctr"/>
            <a:r>
              <a:rPr lang="fr-FR" sz="1200" b="1" i="1" dirty="0">
                <a:solidFill>
                  <a:schemeClr val="bg1">
                    <a:lumMod val="65000"/>
                  </a:schemeClr>
                </a:solidFill>
                <a:latin typeface="Bahnschrift SemiLight Condensed" panose="020B0502040204020203" pitchFamily="34" charset="0"/>
              </a:rPr>
              <a:t>Dessin  </a:t>
            </a:r>
          </a:p>
          <a:p>
            <a:pPr algn="ctr"/>
            <a:r>
              <a:rPr lang="fr-FR" sz="1200" b="1" i="1" dirty="0">
                <a:solidFill>
                  <a:schemeClr val="bg1">
                    <a:lumMod val="65000"/>
                  </a:schemeClr>
                </a:solidFill>
                <a:latin typeface="Bahnschrift SemiLight Condensed" panose="020B0502040204020203" pitchFamily="34" charset="0"/>
              </a:rPr>
              <a:t>Reymond M, 2025</a:t>
            </a:r>
            <a:endParaRPr lang="fr-FR" sz="1200" b="1" dirty="0">
              <a:latin typeface="Bahnschrift Light SemiCondensed" panose="020B0502040204020203" pitchFamily="34" charset="0"/>
            </a:endParaRPr>
          </a:p>
        </p:txBody>
      </p:sp>
    </p:spTree>
    <p:extLst>
      <p:ext uri="{BB962C8B-B14F-4D97-AF65-F5344CB8AC3E}">
        <p14:creationId xmlns:p14="http://schemas.microsoft.com/office/powerpoint/2010/main" val="2387396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1- 4</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4147930" y="1139688"/>
            <a:ext cx="7606748" cy="4031873"/>
          </a:xfrm>
          <a:prstGeom prst="rect">
            <a:avLst/>
          </a:prstGeom>
          <a:noFill/>
        </p:spPr>
        <p:txBody>
          <a:bodyPr wrap="square" rtlCol="0">
            <a:spAutoFit/>
          </a:bodyPr>
          <a:lstStyle/>
          <a:p>
            <a:r>
              <a:rPr lang="fr-FR" sz="1600" i="1" dirty="0">
                <a:latin typeface="Avenir Book" panose="02000503020000020003" pitchFamily="2" charset="0"/>
              </a:rPr>
              <a:t>« Le souhait peut être indécis en dépit de la représentation du but vers lequel il tend, tandis que </a:t>
            </a:r>
            <a:r>
              <a:rPr lang="fr-FR" sz="1600" i="1" u="sng" dirty="0">
                <a:latin typeface="Avenir Book" panose="02000503020000020003" pitchFamily="2" charset="0"/>
              </a:rPr>
              <a:t>la volonté </a:t>
            </a:r>
            <a:r>
              <a:rPr lang="fr-FR" sz="1600" i="1" dirty="0">
                <a:latin typeface="Avenir Book" panose="02000503020000020003" pitchFamily="2" charset="0"/>
              </a:rPr>
              <a:t>est nécessairement progression active vers ce but »</a:t>
            </a:r>
          </a:p>
          <a:p>
            <a:r>
              <a:rPr lang="fr-FR" sz="1600" i="1" dirty="0">
                <a:latin typeface="Avenir Book" panose="02000503020000020003" pitchFamily="2" charset="0"/>
              </a:rPr>
              <a:t> </a:t>
            </a:r>
          </a:p>
          <a:p>
            <a:r>
              <a:rPr lang="fr-FR" sz="1600" b="1" u="sng" dirty="0">
                <a:latin typeface="Avenir Book" panose="02000503020000020003" pitchFamily="2" charset="0"/>
              </a:rPr>
              <a:t>Objectif de ce pas </a:t>
            </a:r>
            <a:r>
              <a:rPr lang="fr-FR" sz="1600" i="1" dirty="0">
                <a:latin typeface="Avenir Book" panose="02000503020000020003" pitchFamily="2" charset="0"/>
              </a:rPr>
              <a:t>: </a:t>
            </a:r>
          </a:p>
          <a:p>
            <a:pPr marL="285750" indent="-285750">
              <a:buFontTx/>
              <a:buChar char="-"/>
            </a:pPr>
            <a:r>
              <a:rPr lang="fr-FR" sz="1600" dirty="0">
                <a:latin typeface="Avenir Book" panose="02000503020000020003" pitchFamily="2" charset="0"/>
              </a:rPr>
              <a:t>Passer du souhait indécis à la volonté déterminée qui engage</a:t>
            </a:r>
          </a:p>
          <a:p>
            <a:pPr marL="285750" indent="-285750">
              <a:buFontTx/>
              <a:buChar char="-"/>
            </a:pPr>
            <a:r>
              <a:rPr lang="fr-FR" sz="1600" dirty="0">
                <a:latin typeface="Avenir Book" panose="02000503020000020003" pitchFamily="2" charset="0"/>
              </a:rPr>
              <a:t>Mesurer les risques encourus</a:t>
            </a:r>
          </a:p>
          <a:p>
            <a:pPr marL="285750" indent="-285750">
              <a:buFontTx/>
              <a:buChar char="-"/>
            </a:pPr>
            <a:r>
              <a:rPr lang="fr-FR" sz="1600" dirty="0">
                <a:latin typeface="Avenir Book" panose="02000503020000020003" pitchFamily="2" charset="0"/>
              </a:rPr>
              <a:t>Mesurer ce que l’aventure va représenter en évolutions, temps, pratiques, connaissances, appuis institutionnels, transitions professionnelles</a:t>
            </a:r>
          </a:p>
          <a:p>
            <a:pPr marL="285750" indent="-285750">
              <a:buFontTx/>
              <a:buChar char="-"/>
            </a:pPr>
            <a:r>
              <a:rPr lang="fr-FR" sz="1600" dirty="0">
                <a:latin typeface="Avenir Book" panose="02000503020000020003" pitchFamily="2" charset="0"/>
              </a:rPr>
              <a:t>Faire que les acteurs éprouvent leur intention de faire autrement/difficultés, lacunes, résistances objectivées, informées, ressenties/époque</a:t>
            </a:r>
          </a:p>
          <a:p>
            <a:pPr marL="285750" indent="-285750">
              <a:buFontTx/>
              <a:buChar char="-"/>
            </a:pPr>
            <a:r>
              <a:rPr lang="fr-FR" sz="1600" dirty="0">
                <a:latin typeface="Avenir Book" panose="02000503020000020003" pitchFamily="2" charset="0"/>
              </a:rPr>
              <a:t>Énoncer un projet-chantier.</a:t>
            </a:r>
          </a:p>
          <a:p>
            <a:pPr marL="285750" indent="-285750">
              <a:buFontTx/>
              <a:buChar char="-"/>
            </a:pPr>
            <a:endParaRPr lang="fr-FR" sz="1600" dirty="0">
              <a:latin typeface="Avenir Book" panose="02000503020000020003" pitchFamily="2" charset="0"/>
            </a:endParaRPr>
          </a:p>
          <a:p>
            <a:endParaRPr lang="fr-FR" sz="1600" i="1" dirty="0">
              <a:latin typeface="Avenir Book" panose="02000503020000020003" pitchFamily="2" charset="0"/>
            </a:endParaRPr>
          </a:p>
          <a:p>
            <a:endParaRPr lang="fr-FR" sz="1600" dirty="0">
              <a:latin typeface="Avenir Book" panose="02000503020000020003" pitchFamily="2" charset="0"/>
            </a:endParaRPr>
          </a:p>
          <a:p>
            <a:r>
              <a:rPr lang="fr-FR" sz="1600" i="1" dirty="0">
                <a:latin typeface="Avenir Book" panose="02000503020000020003" pitchFamily="2" charset="0"/>
              </a:rPr>
              <a:t> </a:t>
            </a:r>
            <a:endParaRPr lang="fr-FR" sz="1600" dirty="0">
              <a:latin typeface="Avenir Book" panose="02000503020000020003" pitchFamily="2" charset="0"/>
            </a:endParaRPr>
          </a:p>
          <a:p>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007A349E-8773-9211-D6E2-6F73765DF72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0" name="Rectangle : coins arrondis 9">
            <a:extLst>
              <a:ext uri="{FF2B5EF4-FFF2-40B4-BE49-F238E27FC236}">
                <a16:creationId xmlns:a16="http://schemas.microsoft.com/office/drawing/2014/main" id="{37518372-D9B3-3844-1B96-8B74F067D7AF}"/>
              </a:ext>
            </a:extLst>
          </p:cNvPr>
          <p:cNvSpPr/>
          <p:nvPr/>
        </p:nvSpPr>
        <p:spPr>
          <a:xfrm>
            <a:off x="795130" y="4852193"/>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Passer du souhait à une volonté praticable</a:t>
            </a:r>
          </a:p>
        </p:txBody>
      </p:sp>
    </p:spTree>
    <p:extLst>
      <p:ext uri="{BB962C8B-B14F-4D97-AF65-F5344CB8AC3E}">
        <p14:creationId xmlns:p14="http://schemas.microsoft.com/office/powerpoint/2010/main" val="2647627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0CD0-3A51-8B86-48C6-57B01A328CDA}"/>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9C30383C-CA9B-103B-2127-18619B552CA2}"/>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1- 4</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8388879C-DC7C-0C1B-BA80-A071CEB9299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9FF8259B-DACB-98E7-8A1D-92E1C609303D}"/>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D758F9F7-363B-D1B5-5D50-B8D7B8F14057}"/>
              </a:ext>
            </a:extLst>
          </p:cNvPr>
          <p:cNvSpPr txBox="1"/>
          <p:nvPr/>
        </p:nvSpPr>
        <p:spPr>
          <a:xfrm>
            <a:off x="4147930" y="1139688"/>
            <a:ext cx="7606748" cy="4770537"/>
          </a:xfrm>
          <a:prstGeom prst="rect">
            <a:avLst/>
          </a:prstGeom>
          <a:noFill/>
        </p:spPr>
        <p:txBody>
          <a:bodyPr wrap="square" rtlCol="0">
            <a:spAutoFit/>
          </a:bodyPr>
          <a:lstStyle/>
          <a:p>
            <a:r>
              <a:rPr lang="fr-FR" sz="1600" b="1" u="sng" dirty="0">
                <a:latin typeface="Avenir Book" panose="02000503020000020003" pitchFamily="2" charset="0"/>
              </a:rPr>
              <a:t>Méthode</a:t>
            </a:r>
            <a:r>
              <a:rPr lang="fr-FR" sz="1600" i="1" dirty="0">
                <a:latin typeface="Avenir Book" panose="02000503020000020003" pitchFamily="2" charset="0"/>
              </a:rPr>
              <a:t> : </a:t>
            </a:r>
          </a:p>
          <a:p>
            <a:endParaRPr lang="fr-FR" sz="1600" dirty="0">
              <a:latin typeface="Avenir Book" panose="02000503020000020003" pitchFamily="2" charset="0"/>
            </a:endParaRPr>
          </a:p>
          <a:p>
            <a:pPr marL="285750" indent="-285750">
              <a:buFontTx/>
              <a:buChar char="-"/>
            </a:pPr>
            <a:r>
              <a:rPr lang="fr-FR" sz="1600" dirty="0">
                <a:latin typeface="Avenir Book" panose="02000503020000020003" pitchFamily="2" charset="0"/>
              </a:rPr>
              <a:t>Constituer un matériau avec le public pour examiner les épreuves, obstacles verrous</a:t>
            </a:r>
          </a:p>
          <a:p>
            <a:pPr marL="285750" indent="-285750">
              <a:buFontTx/>
              <a:buChar char="-"/>
            </a:pPr>
            <a:r>
              <a:rPr lang="fr-FR" sz="1600" b="1" dirty="0" err="1">
                <a:solidFill>
                  <a:srgbClr val="C00000"/>
                </a:solidFill>
                <a:latin typeface="Avenir Book" panose="02000503020000020003" pitchFamily="2" charset="0"/>
              </a:rPr>
              <a:t>Rétrodictions</a:t>
            </a:r>
            <a:r>
              <a:rPr lang="fr-FR" sz="1600" dirty="0">
                <a:latin typeface="Avenir Book" panose="02000503020000020003" pitchFamily="2" charset="0"/>
              </a:rPr>
              <a:t> – des retours/défis d’intérêts sur ce qui a fait difficultés, abandons, … </a:t>
            </a:r>
          </a:p>
          <a:p>
            <a:pPr marL="285750" indent="-285750">
              <a:buFontTx/>
              <a:buChar char="-"/>
            </a:pPr>
            <a:r>
              <a:rPr lang="fr-FR" sz="1600" dirty="0" err="1">
                <a:latin typeface="Avenir Book" panose="02000503020000020003" pitchFamily="2" charset="0"/>
              </a:rPr>
              <a:t>P..e</a:t>
            </a:r>
            <a:r>
              <a:rPr lang="fr-FR" sz="1600" dirty="0">
                <a:latin typeface="Avenir Book" panose="02000503020000020003" pitchFamily="2" charset="0"/>
              </a:rPr>
              <a:t>. ateliers de </a:t>
            </a:r>
            <a:r>
              <a:rPr lang="fr-FR" sz="1600" dirty="0" err="1">
                <a:latin typeface="Avenir Book" panose="02000503020000020003" pitchFamily="2" charset="0"/>
              </a:rPr>
              <a:t>co-conception</a:t>
            </a:r>
            <a:r>
              <a:rPr lang="fr-FR" sz="1600" dirty="0">
                <a:latin typeface="Avenir Book" panose="02000503020000020003" pitchFamily="2" charset="0"/>
              </a:rPr>
              <a:t>, </a:t>
            </a:r>
            <a:r>
              <a:rPr lang="fr-FR" sz="1600" dirty="0" err="1">
                <a:latin typeface="Avenir Book" panose="02000503020000020003" pitchFamily="2" charset="0"/>
              </a:rPr>
              <a:t>p.e</a:t>
            </a:r>
            <a:r>
              <a:rPr lang="fr-FR" sz="1600" dirty="0">
                <a:latin typeface="Avenir Book" panose="02000503020000020003" pitchFamily="2" charset="0"/>
              </a:rPr>
              <a:t>. dynamique coopérative territoriale</a:t>
            </a:r>
          </a:p>
          <a:p>
            <a:pPr marL="285750" indent="-285750">
              <a:buFontTx/>
              <a:buChar char="-"/>
            </a:pPr>
            <a:r>
              <a:rPr lang="fr-FR" sz="1600" b="1" dirty="0">
                <a:solidFill>
                  <a:srgbClr val="C00000"/>
                </a:solidFill>
                <a:latin typeface="Avenir Book" panose="02000503020000020003" pitchFamily="2" charset="0"/>
              </a:rPr>
              <a:t>Projections</a:t>
            </a:r>
            <a:r>
              <a:rPr lang="fr-FR" sz="1600" dirty="0">
                <a:latin typeface="Avenir Book" panose="02000503020000020003" pitchFamily="2" charset="0"/>
              </a:rPr>
              <a:t> : qu’est-ce que le projet implique, en termes de développements de paradigme technique, etc.</a:t>
            </a:r>
          </a:p>
          <a:p>
            <a:pPr marL="285750" indent="-285750">
              <a:buFontTx/>
              <a:buChar char="-"/>
            </a:pPr>
            <a:r>
              <a:rPr lang="fr-FR" sz="1600" dirty="0">
                <a:solidFill>
                  <a:srgbClr val="C00000"/>
                </a:solidFill>
                <a:latin typeface="Avenir Book" panose="02000503020000020003" pitchFamily="2" charset="0"/>
              </a:rPr>
              <a:t>Examen de situations de références </a:t>
            </a:r>
            <a:r>
              <a:rPr lang="fr-FR" sz="1600" dirty="0">
                <a:latin typeface="Avenir Book" panose="02000503020000020003" pitchFamily="2" charset="0"/>
              </a:rPr>
              <a:t>proches du souhait pour prendre connaissance des conditions et chemins pour surmonter difficultés et difficultés</a:t>
            </a:r>
          </a:p>
          <a:p>
            <a:pPr marL="285750" indent="-285750">
              <a:buFontTx/>
              <a:buChar char="-"/>
            </a:pPr>
            <a:r>
              <a:rPr lang="fr-FR" sz="1600" dirty="0">
                <a:latin typeface="Avenir Book" panose="02000503020000020003" pitchFamily="2" charset="0"/>
              </a:rPr>
              <a:t>Débats pour accord</a:t>
            </a:r>
          </a:p>
          <a:p>
            <a:pPr marL="285750" indent="-285750">
              <a:buFontTx/>
              <a:buChar char="-"/>
            </a:pPr>
            <a:r>
              <a:rPr lang="fr-FR" sz="1600" dirty="0">
                <a:latin typeface="Avenir Book" panose="02000503020000020003" pitchFamily="2" charset="0"/>
              </a:rPr>
              <a:t>Micro-Tests.</a:t>
            </a:r>
          </a:p>
          <a:p>
            <a:pPr marL="285750" indent="-285750">
              <a:buFontTx/>
              <a:buChar char="-"/>
            </a:pPr>
            <a:endParaRPr lang="fr-FR" sz="1600" dirty="0">
              <a:latin typeface="Avenir Book" panose="02000503020000020003" pitchFamily="2" charset="0"/>
            </a:endParaRPr>
          </a:p>
          <a:p>
            <a:endParaRPr lang="fr-FR" sz="1600" dirty="0">
              <a:solidFill>
                <a:srgbClr val="C00000"/>
              </a:solidFill>
              <a:latin typeface="Avenir Book" panose="02000503020000020003" pitchFamily="2" charset="0"/>
            </a:endParaRPr>
          </a:p>
          <a:p>
            <a:endParaRPr lang="fr-FR" sz="1600" dirty="0">
              <a:latin typeface="Avenir Book" panose="02000503020000020003" pitchFamily="2" charset="0"/>
            </a:endParaRPr>
          </a:p>
          <a:p>
            <a:r>
              <a:rPr lang="fr-FR" sz="1600" i="1" dirty="0">
                <a:latin typeface="Avenir Book" panose="02000503020000020003" pitchFamily="2" charset="0"/>
              </a:rPr>
              <a:t> </a:t>
            </a:r>
            <a:endParaRPr lang="fr-FR" sz="1600" dirty="0">
              <a:latin typeface="Avenir Book" panose="02000503020000020003" pitchFamily="2" charset="0"/>
            </a:endParaRPr>
          </a:p>
          <a:p>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08D9F984-5414-D2F6-29F4-D4375654CDB7}"/>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214B3277-5221-BC23-2C96-89FC3B4CAE7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0" name="Rectangle : coins arrondis 9">
            <a:extLst>
              <a:ext uri="{FF2B5EF4-FFF2-40B4-BE49-F238E27FC236}">
                <a16:creationId xmlns:a16="http://schemas.microsoft.com/office/drawing/2014/main" id="{60228237-12E2-16D2-F947-B4D69239CAB5}"/>
              </a:ext>
            </a:extLst>
          </p:cNvPr>
          <p:cNvSpPr/>
          <p:nvPr/>
        </p:nvSpPr>
        <p:spPr>
          <a:xfrm>
            <a:off x="795130" y="4852193"/>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Passer du souhait à une volonté praticable</a:t>
            </a:r>
          </a:p>
        </p:txBody>
      </p:sp>
    </p:spTree>
    <p:extLst>
      <p:ext uri="{BB962C8B-B14F-4D97-AF65-F5344CB8AC3E}">
        <p14:creationId xmlns:p14="http://schemas.microsoft.com/office/powerpoint/2010/main" val="70120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1- 4</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3790121" y="826388"/>
            <a:ext cx="7858537" cy="6288901"/>
          </a:xfrm>
          <a:prstGeom prst="rect">
            <a:avLst/>
          </a:prstGeom>
          <a:noFill/>
        </p:spPr>
        <p:txBody>
          <a:bodyPr wrap="square" rtlCol="0">
            <a:spAutoFit/>
          </a:bodyPr>
          <a:lstStyle/>
          <a:p>
            <a:pPr marL="342900" lvl="0" indent="-342900" algn="just">
              <a:lnSpc>
                <a:spcPts val="1600"/>
              </a:lnSpc>
              <a:buFont typeface="Times New Roman" panose="02020603050405020304" pitchFamily="18" charset="0"/>
              <a:buChar char="-"/>
            </a:pPr>
            <a:r>
              <a:rPr lang="fr-FR" sz="1600" dirty="0">
                <a:solidFill>
                  <a:schemeClr val="bg1">
                    <a:lumMod val="50000"/>
                  </a:schemeClr>
                </a:solidFill>
                <a:latin typeface="Avenir Book" panose="02000503020000020003" pitchFamily="2" charset="0"/>
              </a:rPr>
              <a:t>Epreuves, obstacles, verrous </a:t>
            </a:r>
            <a:r>
              <a:rPr lang="fr-FR" sz="1600" dirty="0">
                <a:solidFill>
                  <a:srgbClr val="C00000"/>
                </a:solidFill>
                <a:latin typeface="Avenir Book" panose="02000503020000020003" pitchFamily="2" charset="0"/>
              </a:rPr>
              <a:t>: </a:t>
            </a:r>
          </a:p>
          <a:p>
            <a:pPr marL="342900" lvl="0" indent="-342900" algn="just">
              <a:lnSpc>
                <a:spcPts val="1600"/>
              </a:lnSpc>
              <a:buFont typeface="Times New Roman" panose="02020603050405020304" pitchFamily="18" charset="0"/>
              <a:buChar char="-"/>
            </a:pPr>
            <a:r>
              <a:rPr lang="fr-FR" sz="1600" u="sng" dirty="0">
                <a:effectLst/>
                <a:latin typeface="Avenir Book" panose="02000503020000020003" pitchFamily="2" charset="0"/>
                <a:ea typeface="Times New Roman" panose="02020603050405020304" pitchFamily="18" charset="0"/>
                <a:cs typeface="Times New Roman" panose="02020603050405020304" pitchFamily="18" charset="0"/>
              </a:rPr>
              <a:t>paradigme technique en construction de l’</a:t>
            </a:r>
            <a:r>
              <a:rPr lang="fr-FR" sz="1600" u="sng" dirty="0" err="1">
                <a:effectLst/>
                <a:latin typeface="Avenir Book" panose="02000503020000020003" pitchFamily="2" charset="0"/>
                <a:ea typeface="Times New Roman" panose="02020603050405020304" pitchFamily="18" charset="0"/>
                <a:cs typeface="Times New Roman" panose="02020603050405020304" pitchFamily="18" charset="0"/>
              </a:rPr>
              <a:t>agro-écologie</a:t>
            </a:r>
            <a:r>
              <a:rPr lang="fr-FR" sz="1600" u="sng" dirty="0">
                <a:effectLst/>
                <a:latin typeface="Avenir Book" panose="02000503020000020003" pitchFamily="2" charset="0"/>
                <a:ea typeface="Times New Roman" panose="02020603050405020304" pitchFamily="18" charset="0"/>
                <a:cs typeface="Times New Roman" panose="02020603050405020304" pitchFamily="18" charset="0"/>
              </a:rPr>
              <a:t> pour l’action &amp; révolutions de la TAE. </a:t>
            </a:r>
          </a:p>
          <a:p>
            <a:pPr marL="800100" lvl="1" indent="-342900" algn="just">
              <a:lnSpc>
                <a:spcPts val="1600"/>
              </a:lnSpc>
              <a:buFont typeface="Times New Roman" panose="02020603050405020304" pitchFamily="18" charset="0"/>
              <a:buChar char="-"/>
            </a:pP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expérimentateurs pas outillés pour gérer les nuisibles, les diversifications de culture /eau-air-sol- qualité organoleptique des produits, etc. </a:t>
            </a:r>
          </a:p>
          <a:p>
            <a:pPr marL="800100" lvl="1" indent="-342900" algn="just">
              <a:lnSpc>
                <a:spcPts val="1600"/>
              </a:lnSpc>
              <a:buFont typeface="Times New Roman" panose="02020603050405020304" pitchFamily="18" charset="0"/>
              <a:buChar char="-"/>
            </a:pP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pas de briques technologiques. </a:t>
            </a:r>
          </a:p>
          <a:p>
            <a:pPr marL="800100" lvl="1" indent="-342900" algn="just">
              <a:lnSpc>
                <a:spcPts val="1600"/>
              </a:lnSpc>
              <a:buFont typeface="Times New Roman" panose="02020603050405020304" pitchFamily="18" charset="0"/>
              <a:buChar char="-"/>
            </a:pPr>
            <a:r>
              <a:rPr lang="fr-FR" sz="1600" dirty="0">
                <a:latin typeface="Avenir Book" panose="02000503020000020003" pitchFamily="2" charset="0"/>
                <a:ea typeface="Times New Roman" panose="02020603050405020304" pitchFamily="18" charset="0"/>
                <a:cs typeface="Times New Roman" panose="02020603050405020304" pitchFamily="18" charset="0"/>
              </a:rPr>
              <a:t>p</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as d’instruction des enjeux économiques liés aux coopérations </a:t>
            </a:r>
          </a:p>
          <a:p>
            <a:pPr marL="800100" lvl="1" indent="-342900" algn="just">
              <a:lnSpc>
                <a:spcPts val="1600"/>
              </a:lnSpc>
              <a:buFont typeface="Times New Roman" panose="02020603050405020304" pitchFamily="18" charset="0"/>
              <a:buChar char="-"/>
            </a:pP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réglage de l’action </a:t>
            </a:r>
          </a:p>
          <a:p>
            <a:pPr marL="1257300" lvl="2" indent="-342900" algn="just">
              <a:lnSpc>
                <a:spcPts val="1600"/>
              </a:lnSpc>
              <a:buFont typeface="Times New Roman" panose="02020603050405020304" pitchFamily="18" charset="0"/>
              <a:buChar char="-"/>
            </a:pP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comment laisser faire le vivant alors que les corpus expérimentaux se fondent sur la maîtrise ? </a:t>
            </a:r>
          </a:p>
          <a:p>
            <a:pPr marL="1257300" lvl="2" indent="-342900" algn="just">
              <a:lnSpc>
                <a:spcPts val="1600"/>
              </a:lnSpc>
              <a:buFont typeface="Times New Roman" panose="02020603050405020304" pitchFamily="18" charset="0"/>
              <a:buChar char="-"/>
            </a:pPr>
            <a:r>
              <a:rPr lang="fr-FR" sz="1600" dirty="0">
                <a:latin typeface="Avenir Book" panose="02000503020000020003" pitchFamily="2" charset="0"/>
                <a:ea typeface="Times New Roman" panose="02020603050405020304" pitchFamily="18" charset="0"/>
                <a:cs typeface="Times New Roman" panose="02020603050405020304" pitchFamily="18" charset="0"/>
              </a:rPr>
              <a:t>c</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omment se passer des outils statistiques de répétition pour assurer la solidité d’un résultat ? </a:t>
            </a:r>
          </a:p>
          <a:p>
            <a:pPr marL="1257300" lvl="2" indent="-342900" algn="just">
              <a:lnSpc>
                <a:spcPts val="1600"/>
              </a:lnSpc>
              <a:buFont typeface="Times New Roman" panose="02020603050405020304" pitchFamily="18" charset="0"/>
              <a:buChar char="-"/>
            </a:pP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comment programmer</a:t>
            </a:r>
            <a:r>
              <a:rPr lang="fr-FR" sz="1600" i="1" dirty="0">
                <a:effectLst/>
                <a:latin typeface="Avenir Book" panose="02000503020000020003" pitchFamily="2" charset="0"/>
                <a:ea typeface="Times New Roman" panose="02020603050405020304" pitchFamily="18" charset="0"/>
                <a:cs typeface="Times New Roman" panose="02020603050405020304" pitchFamily="18" charset="0"/>
              </a:rPr>
              <a:t> a minima</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 l’organisation de l’exploitation alors que l’</a:t>
            </a:r>
            <a:r>
              <a:rPr lang="fr-FR" sz="1600" dirty="0" err="1">
                <a:effectLst/>
                <a:latin typeface="Avenir Book" panose="02000503020000020003" pitchFamily="2" charset="0"/>
                <a:ea typeface="Times New Roman" panose="02020603050405020304" pitchFamily="18" charset="0"/>
                <a:cs typeface="Times New Roman" panose="02020603050405020304" pitchFamily="18" charset="0"/>
              </a:rPr>
              <a:t>agro-écologie</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 requiert de gérer de s’adapter en permanence au vivant ? </a:t>
            </a:r>
          </a:p>
          <a:p>
            <a:pPr marL="1257300" lvl="2" indent="-342900" algn="just">
              <a:lnSpc>
                <a:spcPts val="1600"/>
              </a:lnSpc>
              <a:buFont typeface="Times New Roman" panose="02020603050405020304" pitchFamily="18" charset="0"/>
              <a:buChar char="-"/>
            </a:pPr>
            <a:r>
              <a:rPr lang="fr-FR" sz="1600" dirty="0">
                <a:latin typeface="Avenir Book" panose="02000503020000020003" pitchFamily="2" charset="0"/>
                <a:ea typeface="Times New Roman" panose="02020603050405020304" pitchFamily="18" charset="0"/>
                <a:cs typeface="Times New Roman" panose="02020603050405020304" pitchFamily="18" charset="0"/>
              </a:rPr>
              <a:t>c</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omment réfléchir aux réductions à opérer pour contribuer à la production de connaissances explicatives sur les écosystèmes ?</a:t>
            </a:r>
          </a:p>
          <a:p>
            <a:pPr marL="1257300" lvl="2" indent="-342900" algn="just">
              <a:lnSpc>
                <a:spcPts val="1600"/>
              </a:lnSpc>
              <a:buFont typeface="Times New Roman" panose="02020603050405020304" pitchFamily="18" charset="0"/>
              <a:buChar char="-"/>
            </a:pPr>
            <a:r>
              <a:rPr lang="fr-FR" sz="1600" dirty="0">
                <a:latin typeface="Avenir Book" panose="02000503020000020003" pitchFamily="2" charset="0"/>
                <a:ea typeface="Times New Roman" panose="02020603050405020304" pitchFamily="18" charset="0"/>
                <a:cs typeface="Times New Roman" panose="02020603050405020304" pitchFamily="18" charset="0"/>
              </a:rPr>
              <a:t>c</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omment faire en l’absence de références consolidées / produits substitutifs aux phytosanitaires ? </a:t>
            </a:r>
            <a:endParaRPr lang="fr-FR" sz="1600" dirty="0">
              <a:latin typeface="Avenir Book" panose="02000503020000020003" pitchFamily="2" charset="0"/>
              <a:ea typeface="Times New Roman" panose="02020603050405020304" pitchFamily="18" charset="0"/>
              <a:cs typeface="Times New Roman" panose="02020603050405020304" pitchFamily="18" charset="0"/>
            </a:endParaRPr>
          </a:p>
          <a:p>
            <a:pPr marL="1257300" lvl="2" indent="-342900" algn="just">
              <a:lnSpc>
                <a:spcPts val="1600"/>
              </a:lnSpc>
              <a:buFont typeface="Times New Roman" panose="02020603050405020304" pitchFamily="18" charset="0"/>
              <a:buChar char="-"/>
            </a:pP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comment identifier de « vrais » partenaires pour les appels à projet de recherche ?</a:t>
            </a:r>
          </a:p>
          <a:p>
            <a:pPr marL="1257300" lvl="2" indent="-342900" algn="just">
              <a:lnSpc>
                <a:spcPts val="1600"/>
              </a:lnSpc>
              <a:buFont typeface="Times New Roman" panose="02020603050405020304" pitchFamily="18" charset="0"/>
              <a:buChar char="-"/>
            </a:pPr>
            <a:r>
              <a:rPr lang="fr-FR" sz="1600" dirty="0">
                <a:latin typeface="Avenir Book" panose="02000503020000020003" pitchFamily="2" charset="0"/>
                <a:ea typeface="Times New Roman" panose="02020603050405020304" pitchFamily="18" charset="0"/>
                <a:cs typeface="Times New Roman" panose="02020603050405020304" pitchFamily="18" charset="0"/>
              </a:rPr>
              <a:t>c</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omment faire face dans une région où maraîchers traditionnels sont majoritaires ? </a:t>
            </a:r>
          </a:p>
          <a:p>
            <a:pPr marL="1257300" lvl="2" indent="-342900" algn="just">
              <a:lnSpc>
                <a:spcPts val="1600"/>
              </a:lnSpc>
              <a:buFont typeface="Times New Roman" panose="02020603050405020304" pitchFamily="18" charset="0"/>
              <a:buChar char="-"/>
            </a:pPr>
            <a:r>
              <a:rPr lang="fr-FR" sz="1600" dirty="0">
                <a:latin typeface="Avenir Book" panose="02000503020000020003" pitchFamily="2" charset="0"/>
                <a:ea typeface="Times New Roman" panose="02020603050405020304" pitchFamily="18" charset="0"/>
                <a:cs typeface="Times New Roman" panose="02020603050405020304" pitchFamily="18" charset="0"/>
              </a:rPr>
              <a:t>c</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omment avoir le temps et les moyens pour réaliser les transitions professionnelles qui permettront de passer d’une culture de la maîtrise à une culture souple du milieu ? </a:t>
            </a:r>
          </a:p>
          <a:p>
            <a:pPr marL="342900" lvl="0" indent="-342900" algn="just">
              <a:lnSpc>
                <a:spcPts val="1600"/>
              </a:lnSpc>
              <a:buFont typeface="Times New Roman" panose="02020603050405020304" pitchFamily="18" charset="0"/>
              <a:buChar char="-"/>
            </a:pPr>
            <a:r>
              <a:rPr lang="fr-FR" sz="1600" u="sng" dirty="0">
                <a:effectLst/>
                <a:latin typeface="Avenir Book" panose="02000503020000020003" pitchFamily="2" charset="0"/>
                <a:ea typeface="Times New Roman" panose="02020603050405020304" pitchFamily="18" charset="0"/>
                <a:cs typeface="Times New Roman" panose="02020603050405020304" pitchFamily="18" charset="0"/>
              </a:rPr>
              <a:t>travail à opérer auprès de l’institution pour faire valoir </a:t>
            </a:r>
            <a:r>
              <a:rPr lang="fr-FR" sz="1600" dirty="0">
                <a:effectLst/>
                <a:latin typeface="Avenir Book" panose="02000503020000020003" pitchFamily="2" charset="0"/>
                <a:ea typeface="Times New Roman" panose="02020603050405020304" pitchFamily="18" charset="0"/>
                <a:cs typeface="Times New Roman" panose="02020603050405020304" pitchFamily="18" charset="0"/>
              </a:rPr>
              <a:t>i) la validité de ces questions, ii) les temps de développement pour y répondre iii) les innovations et prises de risques en termes de financements, de postes et d’évaluations.</a:t>
            </a:r>
          </a:p>
          <a:p>
            <a:r>
              <a:rPr lang="fr-FR" sz="1600" i="1" dirty="0">
                <a:latin typeface="Avenir Book" panose="02000503020000020003" pitchFamily="2" charset="0"/>
              </a:rPr>
              <a:t> </a:t>
            </a:r>
            <a:endParaRPr lang="fr-FR" sz="1600" dirty="0">
              <a:latin typeface="Avenir Book" panose="02000503020000020003" pitchFamily="2"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007A349E-8773-9211-D6E2-6F73765DF72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0" name="Rectangle : coins arrondis 9">
            <a:extLst>
              <a:ext uri="{FF2B5EF4-FFF2-40B4-BE49-F238E27FC236}">
                <a16:creationId xmlns:a16="http://schemas.microsoft.com/office/drawing/2014/main" id="{37518372-D9B3-3844-1B96-8B74F067D7AF}"/>
              </a:ext>
            </a:extLst>
          </p:cNvPr>
          <p:cNvSpPr/>
          <p:nvPr/>
        </p:nvSpPr>
        <p:spPr>
          <a:xfrm>
            <a:off x="795130" y="4852193"/>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Passer du souhait à une volonté praticable</a:t>
            </a:r>
          </a:p>
        </p:txBody>
      </p:sp>
    </p:spTree>
    <p:extLst>
      <p:ext uri="{BB962C8B-B14F-4D97-AF65-F5344CB8AC3E}">
        <p14:creationId xmlns:p14="http://schemas.microsoft.com/office/powerpoint/2010/main" val="562712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1- 4</a:t>
            </a:r>
            <a:r>
              <a:rPr lang="fr-FR" sz="4000" b="1" baseline="30000" dirty="0">
                <a:latin typeface="Palatino" pitchFamily="2" charset="77"/>
                <a:ea typeface="Palatino" pitchFamily="2" charset="77"/>
                <a:cs typeface="Trebuchet MS" charset="0"/>
              </a:rPr>
              <a:t>ème</a:t>
            </a:r>
            <a:r>
              <a:rPr lang="fr-FR" sz="4000" b="1" dirty="0">
                <a:latin typeface="Palatino" pitchFamily="2" charset="77"/>
                <a:ea typeface="Palatino" pitchFamily="2" charset="77"/>
                <a:cs typeface="Trebuchet MS" charset="0"/>
              </a:rPr>
              <a:t> pas</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5" name="Rectangle : coins arrondis 4">
            <a:extLst>
              <a:ext uri="{FF2B5EF4-FFF2-40B4-BE49-F238E27FC236}">
                <a16:creationId xmlns:a16="http://schemas.microsoft.com/office/drawing/2014/main" id="{D635F166-A842-7EE8-F549-53BA44987C14}"/>
              </a:ext>
            </a:extLst>
          </p:cNvPr>
          <p:cNvSpPr/>
          <p:nvPr/>
        </p:nvSpPr>
        <p:spPr>
          <a:xfrm>
            <a:off x="795130" y="2179275"/>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C’est quoi le problème ?</a:t>
            </a:r>
          </a:p>
        </p:txBody>
      </p:sp>
      <p:sp>
        <p:nvSpPr>
          <p:cNvPr id="7" name="ZoneTexte 6">
            <a:extLst>
              <a:ext uri="{FF2B5EF4-FFF2-40B4-BE49-F238E27FC236}">
                <a16:creationId xmlns:a16="http://schemas.microsoft.com/office/drawing/2014/main" id="{A8C95DAD-FA04-2F8B-9EA7-52DCBD348471}"/>
              </a:ext>
            </a:extLst>
          </p:cNvPr>
          <p:cNvSpPr txBox="1"/>
          <p:nvPr/>
        </p:nvSpPr>
        <p:spPr>
          <a:xfrm>
            <a:off x="4104239" y="1007169"/>
            <a:ext cx="7606748" cy="5436232"/>
          </a:xfrm>
          <a:prstGeom prst="rect">
            <a:avLst/>
          </a:prstGeom>
          <a:noFill/>
        </p:spPr>
        <p:txBody>
          <a:bodyPr wrap="square" rtlCol="0">
            <a:spAutoFit/>
          </a:bodyPr>
          <a:lstStyle/>
          <a:p>
            <a:pPr lvl="0" algn="just">
              <a:lnSpc>
                <a:spcPts val="1600"/>
              </a:lnSpc>
            </a:pPr>
            <a:r>
              <a:rPr lang="fr-FR" sz="1600" b="1" u="sng" dirty="0">
                <a:solidFill>
                  <a:schemeClr val="bg1">
                    <a:lumMod val="50000"/>
                  </a:schemeClr>
                </a:solidFill>
                <a:latin typeface="Avenir Book" panose="02000503020000020003" pitchFamily="2" charset="0"/>
              </a:rPr>
              <a:t>Projet chantier</a:t>
            </a:r>
            <a:r>
              <a:rPr lang="fr-FR" sz="1600" dirty="0">
                <a:solidFill>
                  <a:srgbClr val="C00000"/>
                </a:solidFill>
                <a:latin typeface="Avenir Book" panose="02000503020000020003" pitchFamily="2" charset="0"/>
              </a:rPr>
              <a:t>: </a:t>
            </a:r>
            <a:r>
              <a:rPr lang="fr-FR" sz="1600" dirty="0">
                <a:solidFill>
                  <a:srgbClr val="000000"/>
                </a:solidFill>
                <a:effectLst/>
                <a:latin typeface="Avenir Book" panose="02000503020000020003" pitchFamily="2" charset="0"/>
                <a:ea typeface="Times New Roman" panose="02020603050405020304" pitchFamily="18" charset="0"/>
              </a:rPr>
              <a:t>créer un lieu original pérenne qui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conçoit des systèmes </a:t>
            </a:r>
            <a:r>
              <a:rPr lang="fr-FR" sz="1600" dirty="0" err="1">
                <a:solidFill>
                  <a:srgbClr val="000000"/>
                </a:solidFill>
                <a:effectLst/>
                <a:latin typeface="Avenir Book" panose="02000503020000020003" pitchFamily="2" charset="0"/>
                <a:ea typeface="Times New Roman" panose="02020603050405020304" pitchFamily="18" charset="0"/>
              </a:rPr>
              <a:t>agri-alimentaires</a:t>
            </a:r>
            <a:r>
              <a:rPr lang="fr-FR" sz="1600" dirty="0">
                <a:solidFill>
                  <a:srgbClr val="000000"/>
                </a:solidFill>
                <a:effectLst/>
                <a:latin typeface="Avenir Book" panose="02000503020000020003" pitchFamily="2" charset="0"/>
                <a:ea typeface="Times New Roman" panose="02020603050405020304" pitchFamily="18" charset="0"/>
              </a:rPr>
              <a:t> expérimentés risqués (de la parcelle à l’assiette en intégrant aussi la transformation, la distribution etc.)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participant au bien-vivre alimentaire dans toutes ses dimensions,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mais aussi en s’inscrivant dans les territoires,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dans de nouveaux modèles économiques et de travail et de société durables, coopératifs, en réseau,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avec des performances et des caractéristiques multiples (autonomie, résiliences, qualités nutritives et organoleptiques)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en explorant toutes les formes de diversité (taille, espèces, rotation,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répondant aux enjeux de changements climatiques, aux ressources hydriques et minérales amoindries, </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contribuant à des modifications d’habitudes alimentaires moins carbonées,</a:t>
            </a:r>
          </a:p>
          <a:p>
            <a:pPr marL="285750" indent="-285750" algn="just">
              <a:lnSpc>
                <a:spcPts val="1600"/>
              </a:lnSpc>
              <a:buFontTx/>
              <a:buChar char="-"/>
            </a:pPr>
            <a:r>
              <a:rPr lang="fr-FR" sz="1600" dirty="0">
                <a:solidFill>
                  <a:srgbClr val="000000"/>
                </a:solidFill>
                <a:effectLst/>
                <a:latin typeface="Avenir Book" panose="02000503020000020003" pitchFamily="2" charset="0"/>
                <a:ea typeface="Times New Roman" panose="02020603050405020304" pitchFamily="18" charset="0"/>
              </a:rPr>
              <a:t>permettant des reterritorialisations, intégrant les nouvelles technologies de l’information et de la communication comme support à des modélisations utiles pour la conception. </a:t>
            </a:r>
          </a:p>
          <a:p>
            <a:pPr marL="285750" indent="-285750" algn="just">
              <a:lnSpc>
                <a:spcPts val="1600"/>
              </a:lnSpc>
              <a:buFontTx/>
              <a:buChar char="-"/>
            </a:pPr>
            <a:endParaRPr lang="fr-FR" sz="1600" dirty="0">
              <a:solidFill>
                <a:srgbClr val="000000"/>
              </a:solidFill>
              <a:effectLst/>
              <a:latin typeface="Avenir Book" panose="02000503020000020003" pitchFamily="2" charset="0"/>
              <a:ea typeface="Times New Roman" panose="02020603050405020304" pitchFamily="18" charset="0"/>
            </a:endParaRPr>
          </a:p>
          <a:p>
            <a:pPr algn="just">
              <a:lnSpc>
                <a:spcPts val="1600"/>
              </a:lnSpc>
            </a:pPr>
            <a:r>
              <a:rPr lang="fr-FR" sz="1600" dirty="0">
                <a:solidFill>
                  <a:srgbClr val="000000"/>
                </a:solidFill>
                <a:effectLst/>
                <a:latin typeface="Avenir Book" panose="02000503020000020003" pitchFamily="2" charset="0"/>
                <a:ea typeface="Times New Roman" panose="02020603050405020304" pitchFamily="18" charset="0"/>
              </a:rPr>
              <a:t>Un lieu de développement de nouvelles connaissances et compétences nécessaires pour la TAE, développant un positionnement épistémologique inédit mêlant sciences de la conception-agronomie-écologie et dimensions participatives. Un lieu développant à cette fin des connaissances agronomiques mais aussi des savoirs sur les rationalités d’action en incertitudes et sur les temporalités longues. L’enjeu est de créer des approches d’expérimentation entremêlées avec des outils de réflexivité, d’échanges de savoirs et savoir-faire via des objets intermédiaires et des enquêtes de terrain.</a:t>
            </a:r>
            <a:endParaRPr lang="fr-FR" sz="1600" dirty="0">
              <a:effectLst/>
              <a:latin typeface="Avenir Book" panose="02000503020000020003" pitchFamily="2" charset="0"/>
              <a:ea typeface="Times New Roman" panose="02020603050405020304" pitchFamily="18" charset="0"/>
            </a:endParaRPr>
          </a:p>
          <a:p>
            <a:pPr marL="342900" lvl="0" indent="-342900" algn="just">
              <a:lnSpc>
                <a:spcPts val="1600"/>
              </a:lnSpc>
              <a:buFont typeface="Times New Roman" panose="02020603050405020304" pitchFamily="18" charset="0"/>
              <a:buChar char="-"/>
            </a:pPr>
            <a:endParaRPr lang="fr-FR" sz="1600" dirty="0">
              <a:solidFill>
                <a:srgbClr val="C00000"/>
              </a:solidFill>
              <a:latin typeface="Avenir Book" panose="02000503020000020003" pitchFamily="2" charset="0"/>
            </a:endParaRPr>
          </a:p>
        </p:txBody>
      </p:sp>
      <p:sp>
        <p:nvSpPr>
          <p:cNvPr id="8" name="Rectangle : coins arrondis 7">
            <a:extLst>
              <a:ext uri="{FF2B5EF4-FFF2-40B4-BE49-F238E27FC236}">
                <a16:creationId xmlns:a16="http://schemas.microsoft.com/office/drawing/2014/main" id="{8D57218E-785B-525B-7F2A-7B13D73BA424}"/>
              </a:ext>
            </a:extLst>
          </p:cNvPr>
          <p:cNvSpPr/>
          <p:nvPr/>
        </p:nvSpPr>
        <p:spPr>
          <a:xfrm>
            <a:off x="795130" y="2919585"/>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Dire qui on est, se placer dans le monde et énoncer un souhait praticable </a:t>
            </a:r>
          </a:p>
        </p:txBody>
      </p:sp>
      <p:sp>
        <p:nvSpPr>
          <p:cNvPr id="9" name="Rectangle : coins arrondis 8">
            <a:extLst>
              <a:ext uri="{FF2B5EF4-FFF2-40B4-BE49-F238E27FC236}">
                <a16:creationId xmlns:a16="http://schemas.microsoft.com/office/drawing/2014/main" id="{007A349E-8773-9211-D6E2-6F73765DF726}"/>
              </a:ext>
            </a:extLst>
          </p:cNvPr>
          <p:cNvSpPr/>
          <p:nvPr/>
        </p:nvSpPr>
        <p:spPr>
          <a:xfrm>
            <a:off x="795130" y="3885889"/>
            <a:ext cx="3087756" cy="914400"/>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Examiner le souhait à l’aune de la pluralité et de la diversité</a:t>
            </a:r>
          </a:p>
        </p:txBody>
      </p:sp>
      <p:sp>
        <p:nvSpPr>
          <p:cNvPr id="10" name="Rectangle : coins arrondis 9">
            <a:extLst>
              <a:ext uri="{FF2B5EF4-FFF2-40B4-BE49-F238E27FC236}">
                <a16:creationId xmlns:a16="http://schemas.microsoft.com/office/drawing/2014/main" id="{37518372-D9B3-3844-1B96-8B74F067D7AF}"/>
              </a:ext>
            </a:extLst>
          </p:cNvPr>
          <p:cNvSpPr/>
          <p:nvPr/>
        </p:nvSpPr>
        <p:spPr>
          <a:xfrm>
            <a:off x="795130" y="4852193"/>
            <a:ext cx="3087756" cy="707887"/>
          </a:xfrm>
          <a:prstGeom prst="roundRect">
            <a:avLst>
              <a:gd name="adj" fmla="val 14521"/>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i="1" dirty="0"/>
              <a:t>Passer du souhait à une volonté praticable</a:t>
            </a:r>
          </a:p>
        </p:txBody>
      </p:sp>
    </p:spTree>
    <p:extLst>
      <p:ext uri="{BB962C8B-B14F-4D97-AF65-F5344CB8AC3E}">
        <p14:creationId xmlns:p14="http://schemas.microsoft.com/office/powerpoint/2010/main" val="601801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06E1-1AD3-24C9-A4DA-A9E90DBC0DE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A1EB666-33A8-D7F8-0C9F-FFFE57E340F6}"/>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2-</a:t>
            </a:r>
          </a:p>
        </p:txBody>
      </p:sp>
      <p:sp>
        <p:nvSpPr>
          <p:cNvPr id="2" name="Rectangle : coins arrondis 1">
            <a:extLst>
              <a:ext uri="{FF2B5EF4-FFF2-40B4-BE49-F238E27FC236}">
                <a16:creationId xmlns:a16="http://schemas.microsoft.com/office/drawing/2014/main" id="{3D2DF6C1-257F-793C-341F-329F8A3ED859}"/>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03C896DD-044C-27B7-20A3-62DA6ED10057}"/>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7" name="ZoneTexte 6">
            <a:extLst>
              <a:ext uri="{FF2B5EF4-FFF2-40B4-BE49-F238E27FC236}">
                <a16:creationId xmlns:a16="http://schemas.microsoft.com/office/drawing/2014/main" id="{0B9F1E79-9A3D-A8DA-6A59-89766079A13D}"/>
              </a:ext>
            </a:extLst>
          </p:cNvPr>
          <p:cNvSpPr txBox="1"/>
          <p:nvPr/>
        </p:nvSpPr>
        <p:spPr>
          <a:xfrm>
            <a:off x="689978" y="2410510"/>
            <a:ext cx="11204564" cy="2554545"/>
          </a:xfrm>
          <a:prstGeom prst="rect">
            <a:avLst/>
          </a:prstGeom>
          <a:noFill/>
        </p:spPr>
        <p:txBody>
          <a:bodyPr wrap="square" rtlCol="0">
            <a:spAutoFit/>
          </a:bodyPr>
          <a:lstStyle/>
          <a:p>
            <a:pPr marL="285750" indent="-285750">
              <a:buFontTx/>
              <a:buChar char="-"/>
            </a:pPr>
            <a:r>
              <a:rPr lang="fr-FR" sz="1600" b="1" u="sng" dirty="0" err="1">
                <a:latin typeface="Avenir Book" panose="02000503020000020003" pitchFamily="2" charset="0"/>
              </a:rPr>
              <a:t>Objetif</a:t>
            </a:r>
            <a:r>
              <a:rPr lang="fr-FR" sz="1600" b="1" u="sng" dirty="0">
                <a:latin typeface="Avenir Book" panose="02000503020000020003" pitchFamily="2" charset="0"/>
              </a:rPr>
              <a:t> de ce pas </a:t>
            </a:r>
            <a:r>
              <a:rPr lang="fr-FR" sz="1600" dirty="0">
                <a:latin typeface="Avenir Book" panose="02000503020000020003" pitchFamily="2" charset="0"/>
              </a:rPr>
              <a:t>– réassurer</a:t>
            </a:r>
          </a:p>
          <a:p>
            <a:pPr marL="285750" indent="-285750">
              <a:buFontTx/>
              <a:buChar char="-"/>
            </a:pPr>
            <a:r>
              <a:rPr lang="fr-FR" sz="1600" b="1" dirty="0">
                <a:solidFill>
                  <a:srgbClr val="C00000"/>
                </a:solidFill>
                <a:latin typeface="Avenir Book" panose="02000503020000020003" pitchFamily="2" charset="0"/>
              </a:rPr>
              <a:t>Pour rappel</a:t>
            </a:r>
            <a:endParaRPr lang="fr-FR" sz="1600" dirty="0">
              <a:latin typeface="Avenir Book" panose="02000503020000020003" pitchFamily="2" charset="0"/>
            </a:endParaRPr>
          </a:p>
          <a:p>
            <a:pPr marL="285750" indent="-285750">
              <a:buFontTx/>
              <a:buChar char="-"/>
            </a:pPr>
            <a:r>
              <a:rPr lang="fr-FR" sz="1600" b="1" u="sng" dirty="0">
                <a:latin typeface="Avenir Book" panose="02000503020000020003" pitchFamily="2" charset="0"/>
              </a:rPr>
              <a:t>Les possibilités </a:t>
            </a:r>
            <a:r>
              <a:rPr lang="fr-FR" sz="1600" dirty="0">
                <a:latin typeface="Avenir Book" panose="02000503020000020003" pitchFamily="2" charset="0"/>
              </a:rPr>
              <a:t>: ce qui est déjà-là et prend de la valeur /projet</a:t>
            </a:r>
          </a:p>
          <a:p>
            <a:pPr marL="285750" indent="-285750">
              <a:buFontTx/>
              <a:buChar char="-"/>
            </a:pPr>
            <a:r>
              <a:rPr lang="fr-FR" sz="1600" b="1" u="sng" dirty="0">
                <a:latin typeface="Avenir Book" panose="02000503020000020003" pitchFamily="2" charset="0"/>
              </a:rPr>
              <a:t>Les possibles </a:t>
            </a:r>
          </a:p>
          <a:p>
            <a:pPr marL="742950" lvl="1" indent="-285750">
              <a:buFontTx/>
              <a:buChar char="-"/>
            </a:pPr>
            <a:r>
              <a:rPr lang="fr-FR" sz="1600" dirty="0">
                <a:latin typeface="Avenir Book" panose="02000503020000020003" pitchFamily="2" charset="0"/>
              </a:rPr>
              <a:t>liés</a:t>
            </a:r>
            <a:r>
              <a:rPr lang="fr-FR" sz="1600" b="1" dirty="0">
                <a:latin typeface="Avenir Book" panose="02000503020000020003" pitchFamily="2" charset="0"/>
              </a:rPr>
              <a:t> aux </a:t>
            </a:r>
            <a:r>
              <a:rPr lang="fr-FR" sz="1600" dirty="0">
                <a:solidFill>
                  <a:srgbClr val="C00000"/>
                </a:solidFill>
                <a:latin typeface="Avenir Book" panose="02000503020000020003" pitchFamily="2" charset="0"/>
              </a:rPr>
              <a:t>connaissance</a:t>
            </a:r>
            <a:r>
              <a:rPr lang="fr-FR" sz="1600" dirty="0">
                <a:latin typeface="Avenir Book" panose="02000503020000020003" pitchFamily="2" charset="0"/>
              </a:rPr>
              <a:t>s plus ou moins complètes / phénomènes </a:t>
            </a:r>
          </a:p>
          <a:p>
            <a:pPr marL="742950" lvl="1" indent="-285750">
              <a:buFontTx/>
              <a:buChar char="-"/>
            </a:pPr>
            <a:r>
              <a:rPr lang="fr-FR" sz="1600" dirty="0">
                <a:latin typeface="Avenir Book" panose="02000503020000020003" pitchFamily="2" charset="0"/>
              </a:rPr>
              <a:t>liés à </a:t>
            </a:r>
            <a:r>
              <a:rPr lang="fr-FR" sz="1600" i="1" dirty="0">
                <a:solidFill>
                  <a:srgbClr val="C00000"/>
                </a:solidFill>
                <a:latin typeface="Avenir Book" panose="02000503020000020003" pitchFamily="2" charset="0"/>
              </a:rPr>
              <a:t>l’intention des personnes </a:t>
            </a:r>
            <a:r>
              <a:rPr lang="fr-FR" sz="1600" i="1" dirty="0">
                <a:latin typeface="Avenir Book" panose="02000503020000020003" pitchFamily="2" charset="0"/>
              </a:rPr>
              <a:t>pour pouvoir-faire autrement</a:t>
            </a:r>
            <a:r>
              <a:rPr lang="fr-FR" sz="1600" dirty="0">
                <a:latin typeface="Avenir Book" panose="02000503020000020003" pitchFamily="2" charset="0"/>
              </a:rPr>
              <a:t> et à la façon dont ça peut se passer en les ressources des choses  </a:t>
            </a:r>
            <a:r>
              <a:rPr lang="fr-FR" sz="1600" dirty="0">
                <a:solidFill>
                  <a:srgbClr val="C00000"/>
                </a:solidFill>
                <a:latin typeface="Avenir Book" panose="02000503020000020003" pitchFamily="2" charset="0"/>
              </a:rPr>
              <a:t>&amp;</a:t>
            </a:r>
            <a:r>
              <a:rPr lang="fr-FR" sz="1600" dirty="0">
                <a:latin typeface="Avenir Book" panose="02000503020000020003" pitchFamily="2" charset="0"/>
              </a:rPr>
              <a:t> </a:t>
            </a:r>
            <a:r>
              <a:rPr lang="fr-FR" sz="1600" dirty="0">
                <a:solidFill>
                  <a:srgbClr val="C00000"/>
                </a:solidFill>
                <a:latin typeface="Avenir Book" panose="02000503020000020003" pitchFamily="2" charset="0"/>
              </a:rPr>
              <a:t>aux potentialités </a:t>
            </a:r>
            <a:r>
              <a:rPr lang="fr-FR" sz="1600" dirty="0">
                <a:latin typeface="Avenir Book" panose="02000503020000020003" pitchFamily="2" charset="0"/>
              </a:rPr>
              <a:t>du  milieu pour « </a:t>
            </a:r>
            <a:r>
              <a:rPr lang="fr-FR" sz="1600" i="1" dirty="0">
                <a:latin typeface="Avenir Book" panose="02000503020000020003" pitchFamily="2" charset="0"/>
              </a:rPr>
              <a:t>pouvoir être autrement »</a:t>
            </a:r>
            <a:r>
              <a:rPr lang="fr-FR" sz="1600" dirty="0">
                <a:latin typeface="Avenir Book" panose="02000503020000020003" pitchFamily="2" charset="0"/>
              </a:rPr>
              <a:t> </a:t>
            </a:r>
          </a:p>
          <a:p>
            <a:pPr marL="742950" lvl="1" indent="-285750">
              <a:buFontTx/>
              <a:buChar char="-"/>
            </a:pPr>
            <a:r>
              <a:rPr lang="fr-FR" sz="1600" dirty="0">
                <a:latin typeface="Avenir Book" panose="02000503020000020003" pitchFamily="2" charset="0"/>
              </a:rPr>
              <a:t>une dialectique entre les degrés de possibilités accessibles à tel ou tel moment selon les souhaits et désirables du moment, et une perspective. (</a:t>
            </a:r>
            <a:r>
              <a:rPr lang="fr-FR" sz="1600" dirty="0" err="1">
                <a:latin typeface="Avenir Book" panose="02000503020000020003" pitchFamily="2" charset="0"/>
              </a:rPr>
              <a:t>p.e</a:t>
            </a:r>
            <a:r>
              <a:rPr lang="fr-FR" sz="1600" dirty="0">
                <a:latin typeface="Avenir Book" panose="02000503020000020003" pitchFamily="2" charset="0"/>
              </a:rPr>
              <a:t>./le développement local), </a:t>
            </a:r>
          </a:p>
          <a:p>
            <a:endParaRPr lang="fr-FR" sz="1600" dirty="0">
              <a:latin typeface="Avenir Book" panose="02000503020000020003" pitchFamily="2" charset="0"/>
            </a:endParaRPr>
          </a:p>
        </p:txBody>
      </p:sp>
      <p:sp>
        <p:nvSpPr>
          <p:cNvPr id="18" name="Flèche vers la droite 17">
            <a:extLst>
              <a:ext uri="{FF2B5EF4-FFF2-40B4-BE49-F238E27FC236}">
                <a16:creationId xmlns:a16="http://schemas.microsoft.com/office/drawing/2014/main" id="{A6CDB62F-70B7-66DE-B6A7-FB02725F24DD}"/>
              </a:ext>
            </a:extLst>
          </p:cNvPr>
          <p:cNvSpPr/>
          <p:nvPr/>
        </p:nvSpPr>
        <p:spPr>
          <a:xfrm>
            <a:off x="2859881" y="5427025"/>
            <a:ext cx="7731099" cy="32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52EE3C5F-0A5D-3E8E-1541-E200C765F5FB}"/>
              </a:ext>
            </a:extLst>
          </p:cNvPr>
          <p:cNvSpPr txBox="1"/>
          <p:nvPr/>
        </p:nvSpPr>
        <p:spPr>
          <a:xfrm>
            <a:off x="2710520" y="4590257"/>
            <a:ext cx="2886075" cy="338554"/>
          </a:xfrm>
          <a:prstGeom prst="rect">
            <a:avLst/>
          </a:prstGeom>
          <a:noFill/>
        </p:spPr>
        <p:txBody>
          <a:bodyPr wrap="square" rtlCol="0">
            <a:spAutoFit/>
          </a:bodyPr>
          <a:lstStyle/>
          <a:p>
            <a:pPr algn="ctr"/>
            <a:r>
              <a:rPr lang="fr-FR" sz="1600" dirty="0"/>
              <a:t>Déterminités</a:t>
            </a:r>
          </a:p>
        </p:txBody>
      </p:sp>
      <p:sp>
        <p:nvSpPr>
          <p:cNvPr id="20" name="ZoneTexte 19">
            <a:extLst>
              <a:ext uri="{FF2B5EF4-FFF2-40B4-BE49-F238E27FC236}">
                <a16:creationId xmlns:a16="http://schemas.microsoft.com/office/drawing/2014/main" id="{0E4E5FFF-6C7B-8D62-BFD9-9DA24654E7D1}"/>
              </a:ext>
            </a:extLst>
          </p:cNvPr>
          <p:cNvSpPr txBox="1"/>
          <p:nvPr/>
        </p:nvSpPr>
        <p:spPr>
          <a:xfrm>
            <a:off x="3397621" y="5962158"/>
            <a:ext cx="1514475" cy="584775"/>
          </a:xfrm>
          <a:prstGeom prst="rect">
            <a:avLst/>
          </a:prstGeom>
          <a:noFill/>
        </p:spPr>
        <p:txBody>
          <a:bodyPr wrap="square" rtlCol="0">
            <a:spAutoFit/>
          </a:bodyPr>
          <a:lstStyle/>
          <a:p>
            <a:pPr algn="ctr"/>
            <a:r>
              <a:rPr lang="fr-FR" sz="1600" dirty="0"/>
              <a:t>Possibilité active</a:t>
            </a:r>
          </a:p>
        </p:txBody>
      </p:sp>
      <p:sp>
        <p:nvSpPr>
          <p:cNvPr id="21" name="Rectangle : coins arrondis 20">
            <a:extLst>
              <a:ext uri="{FF2B5EF4-FFF2-40B4-BE49-F238E27FC236}">
                <a16:creationId xmlns:a16="http://schemas.microsoft.com/office/drawing/2014/main" id="{55535679-F63B-4178-15A2-23129B1E5705}"/>
              </a:ext>
            </a:extLst>
          </p:cNvPr>
          <p:cNvSpPr/>
          <p:nvPr/>
        </p:nvSpPr>
        <p:spPr>
          <a:xfrm>
            <a:off x="3334989" y="5433483"/>
            <a:ext cx="1926324"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EDFEDADD-F3F1-4C8F-35F3-BC558442468E}"/>
              </a:ext>
            </a:extLst>
          </p:cNvPr>
          <p:cNvSpPr txBox="1"/>
          <p:nvPr/>
        </p:nvSpPr>
        <p:spPr>
          <a:xfrm>
            <a:off x="3473584" y="5422317"/>
            <a:ext cx="1712012" cy="369332"/>
          </a:xfrm>
          <a:prstGeom prst="rect">
            <a:avLst/>
          </a:prstGeom>
          <a:noFill/>
        </p:spPr>
        <p:txBody>
          <a:bodyPr wrap="square" rtlCol="0">
            <a:spAutoFit/>
          </a:bodyPr>
          <a:lstStyle/>
          <a:p>
            <a:r>
              <a:rPr lang="fr-FR" dirty="0">
                <a:solidFill>
                  <a:schemeClr val="bg1"/>
                </a:solidFill>
              </a:rPr>
              <a:t>matérialité</a:t>
            </a:r>
          </a:p>
        </p:txBody>
      </p:sp>
      <p:sp>
        <p:nvSpPr>
          <p:cNvPr id="27" name="Rectangle : coins arrondis 26">
            <a:extLst>
              <a:ext uri="{FF2B5EF4-FFF2-40B4-BE49-F238E27FC236}">
                <a16:creationId xmlns:a16="http://schemas.microsoft.com/office/drawing/2014/main" id="{EED888AC-B1C1-1121-62F6-E28AE059C7B2}"/>
              </a:ext>
            </a:extLst>
          </p:cNvPr>
          <p:cNvSpPr/>
          <p:nvPr/>
        </p:nvSpPr>
        <p:spPr>
          <a:xfrm>
            <a:off x="6292260" y="5433483"/>
            <a:ext cx="1926324"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38EAE2AC-BC6C-804E-592B-BA01B2EAACBC}"/>
              </a:ext>
            </a:extLst>
          </p:cNvPr>
          <p:cNvSpPr txBox="1"/>
          <p:nvPr/>
        </p:nvSpPr>
        <p:spPr>
          <a:xfrm>
            <a:off x="6430855" y="5422317"/>
            <a:ext cx="1712012" cy="369332"/>
          </a:xfrm>
          <a:prstGeom prst="rect">
            <a:avLst/>
          </a:prstGeom>
          <a:noFill/>
        </p:spPr>
        <p:txBody>
          <a:bodyPr wrap="square" rtlCol="0">
            <a:spAutoFit/>
          </a:bodyPr>
          <a:lstStyle/>
          <a:p>
            <a:r>
              <a:rPr lang="fr-FR" dirty="0">
                <a:solidFill>
                  <a:schemeClr val="bg1">
                    <a:lumMod val="75000"/>
                  </a:schemeClr>
                </a:solidFill>
              </a:rPr>
              <a:t>matérialité</a:t>
            </a:r>
          </a:p>
        </p:txBody>
      </p:sp>
      <p:sp>
        <p:nvSpPr>
          <p:cNvPr id="44" name="ZoneTexte 43">
            <a:extLst>
              <a:ext uri="{FF2B5EF4-FFF2-40B4-BE49-F238E27FC236}">
                <a16:creationId xmlns:a16="http://schemas.microsoft.com/office/drawing/2014/main" id="{25640632-6521-AA2B-D4EE-6247F4881E86}"/>
              </a:ext>
            </a:extLst>
          </p:cNvPr>
          <p:cNvSpPr txBox="1"/>
          <p:nvPr/>
        </p:nvSpPr>
        <p:spPr>
          <a:xfrm>
            <a:off x="6019717" y="4636668"/>
            <a:ext cx="2886075" cy="338554"/>
          </a:xfrm>
          <a:prstGeom prst="rect">
            <a:avLst/>
          </a:prstGeom>
          <a:noFill/>
        </p:spPr>
        <p:txBody>
          <a:bodyPr wrap="square" rtlCol="0">
            <a:spAutoFit/>
          </a:bodyPr>
          <a:lstStyle/>
          <a:p>
            <a:pPr algn="ctr"/>
            <a:r>
              <a:rPr lang="fr-FR" sz="1600" dirty="0"/>
              <a:t>Déterminités</a:t>
            </a:r>
          </a:p>
        </p:txBody>
      </p:sp>
      <p:sp>
        <p:nvSpPr>
          <p:cNvPr id="45" name="ZoneTexte 44">
            <a:extLst>
              <a:ext uri="{FF2B5EF4-FFF2-40B4-BE49-F238E27FC236}">
                <a16:creationId xmlns:a16="http://schemas.microsoft.com/office/drawing/2014/main" id="{0CA5310D-0AB4-F6CF-7873-B6C639B8FC44}"/>
              </a:ext>
            </a:extLst>
          </p:cNvPr>
          <p:cNvSpPr txBox="1"/>
          <p:nvPr/>
        </p:nvSpPr>
        <p:spPr>
          <a:xfrm>
            <a:off x="6424424" y="5976831"/>
            <a:ext cx="1514475" cy="584775"/>
          </a:xfrm>
          <a:prstGeom prst="rect">
            <a:avLst/>
          </a:prstGeom>
          <a:noFill/>
        </p:spPr>
        <p:txBody>
          <a:bodyPr wrap="square" rtlCol="0">
            <a:spAutoFit/>
          </a:bodyPr>
          <a:lstStyle/>
          <a:p>
            <a:pPr algn="ctr"/>
            <a:r>
              <a:rPr lang="fr-FR" sz="1600" dirty="0"/>
              <a:t>Possibilité active</a:t>
            </a:r>
          </a:p>
        </p:txBody>
      </p:sp>
      <p:sp>
        <p:nvSpPr>
          <p:cNvPr id="10" name="ZoneTexte 9">
            <a:extLst>
              <a:ext uri="{FF2B5EF4-FFF2-40B4-BE49-F238E27FC236}">
                <a16:creationId xmlns:a16="http://schemas.microsoft.com/office/drawing/2014/main" id="{28D9164F-83F0-606B-85E2-18AC01C050D7}"/>
              </a:ext>
            </a:extLst>
          </p:cNvPr>
          <p:cNvSpPr txBox="1"/>
          <p:nvPr/>
        </p:nvSpPr>
        <p:spPr>
          <a:xfrm>
            <a:off x="1013733" y="5248817"/>
            <a:ext cx="1525756" cy="738664"/>
          </a:xfrm>
          <a:prstGeom prst="rect">
            <a:avLst/>
          </a:prstGeom>
          <a:noFill/>
        </p:spPr>
        <p:txBody>
          <a:bodyPr wrap="square" rtlCol="0">
            <a:spAutoFit/>
          </a:bodyPr>
          <a:lstStyle/>
          <a:p>
            <a:r>
              <a:rPr lang="fr-FR" sz="1400" dirty="0"/>
              <a:t>Possibilités, connaissances…</a:t>
            </a:r>
          </a:p>
        </p:txBody>
      </p:sp>
      <p:sp>
        <p:nvSpPr>
          <p:cNvPr id="46" name="ZoneTexte 45">
            <a:extLst>
              <a:ext uri="{FF2B5EF4-FFF2-40B4-BE49-F238E27FC236}">
                <a16:creationId xmlns:a16="http://schemas.microsoft.com/office/drawing/2014/main" id="{2C8111C1-53DF-CFC5-5144-CB44A08E5596}"/>
              </a:ext>
            </a:extLst>
          </p:cNvPr>
          <p:cNvSpPr txBox="1"/>
          <p:nvPr/>
        </p:nvSpPr>
        <p:spPr>
          <a:xfrm>
            <a:off x="10590980" y="5357071"/>
            <a:ext cx="1601020" cy="646331"/>
          </a:xfrm>
          <a:prstGeom prst="rect">
            <a:avLst/>
          </a:prstGeom>
          <a:noFill/>
        </p:spPr>
        <p:txBody>
          <a:bodyPr wrap="square" rtlCol="0">
            <a:spAutoFit/>
          </a:bodyPr>
          <a:lstStyle/>
          <a:p>
            <a:pPr algn="ctr"/>
            <a:r>
              <a:rPr lang="fr-FR" dirty="0"/>
              <a:t>Fin utopique en vue</a:t>
            </a:r>
          </a:p>
        </p:txBody>
      </p:sp>
    </p:spTree>
    <p:extLst>
      <p:ext uri="{BB962C8B-B14F-4D97-AF65-F5344CB8AC3E}">
        <p14:creationId xmlns:p14="http://schemas.microsoft.com/office/powerpoint/2010/main" val="1490796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57E7D-2E22-6BDF-44C6-043729621A14}"/>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730F801-2412-6F80-2998-7CDBFB81D9D5}"/>
              </a:ext>
            </a:extLst>
          </p:cNvPr>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2-</a:t>
            </a:r>
          </a:p>
        </p:txBody>
      </p:sp>
      <p:sp>
        <p:nvSpPr>
          <p:cNvPr id="2" name="Rectangle : coins arrondis 1">
            <a:extLst>
              <a:ext uri="{FF2B5EF4-FFF2-40B4-BE49-F238E27FC236}">
                <a16:creationId xmlns:a16="http://schemas.microsoft.com/office/drawing/2014/main" id="{25A719EA-56C5-4704-E2DB-D42E3DF5D2B0}"/>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35134760-5188-3B87-4C8B-5E8BBF0F251C}"/>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7" name="ZoneTexte 6">
            <a:extLst>
              <a:ext uri="{FF2B5EF4-FFF2-40B4-BE49-F238E27FC236}">
                <a16:creationId xmlns:a16="http://schemas.microsoft.com/office/drawing/2014/main" id="{397070F6-6213-9D33-4F52-C7726209FAAA}"/>
              </a:ext>
            </a:extLst>
          </p:cNvPr>
          <p:cNvSpPr txBox="1"/>
          <p:nvPr/>
        </p:nvSpPr>
        <p:spPr>
          <a:xfrm>
            <a:off x="689978" y="2410510"/>
            <a:ext cx="11204564" cy="1569660"/>
          </a:xfrm>
          <a:prstGeom prst="rect">
            <a:avLst/>
          </a:prstGeom>
          <a:noFill/>
        </p:spPr>
        <p:txBody>
          <a:bodyPr wrap="square" rtlCol="0">
            <a:spAutoFit/>
          </a:bodyPr>
          <a:lstStyle/>
          <a:p>
            <a:pPr marL="285750" indent="-285750">
              <a:buFontTx/>
              <a:buChar char="-"/>
            </a:pPr>
            <a:r>
              <a:rPr lang="fr-FR" sz="1600" b="1" u="sng" dirty="0">
                <a:latin typeface="Avenir Book" panose="02000503020000020003" pitchFamily="2" charset="0"/>
              </a:rPr>
              <a:t>Méthode</a:t>
            </a:r>
            <a:r>
              <a:rPr lang="fr-FR" sz="1600" dirty="0">
                <a:latin typeface="Avenir Book" panose="02000503020000020003" pitchFamily="2" charset="0"/>
              </a:rPr>
              <a:t>: </a:t>
            </a:r>
          </a:p>
          <a:p>
            <a:pPr marL="285750" indent="-285750">
              <a:buFontTx/>
              <a:buChar char="-"/>
            </a:pPr>
            <a:r>
              <a:rPr lang="fr-FR" sz="1600" dirty="0">
                <a:latin typeface="Avenir Book" panose="02000503020000020003" pitchFamily="2" charset="0"/>
              </a:rPr>
              <a:t>Examen des connaissances académiques et expériencielles</a:t>
            </a:r>
          </a:p>
          <a:p>
            <a:pPr marL="285750" indent="-285750">
              <a:buFontTx/>
              <a:buChar char="-"/>
            </a:pPr>
            <a:r>
              <a:rPr lang="fr-FR" sz="1600" dirty="0">
                <a:latin typeface="Avenir Book" panose="02000503020000020003" pitchFamily="2" charset="0"/>
              </a:rPr>
              <a:t>Ici et ailleurs</a:t>
            </a:r>
          </a:p>
          <a:p>
            <a:pPr marL="285750" indent="-285750">
              <a:buFontTx/>
              <a:buChar char="-"/>
            </a:pPr>
            <a:r>
              <a:rPr lang="fr-FR" sz="1600" dirty="0">
                <a:latin typeface="Avenir Book" panose="02000503020000020003" pitchFamily="2" charset="0"/>
              </a:rPr>
              <a:t>Retour vers les institutions, les acteurs politiques, les associations, etc., les acteurs, le territoire - ouvrir</a:t>
            </a:r>
          </a:p>
          <a:p>
            <a:pPr marL="285750" indent="-285750">
              <a:buFontTx/>
              <a:buChar char="-"/>
            </a:pPr>
            <a:r>
              <a:rPr lang="fr-FR" sz="1600" dirty="0">
                <a:latin typeface="Avenir Book" panose="02000503020000020003" pitchFamily="2" charset="0"/>
              </a:rPr>
              <a:t>Examiner les réglementations, programmes</a:t>
            </a:r>
          </a:p>
          <a:p>
            <a:endParaRPr lang="fr-FR" sz="1600" dirty="0">
              <a:latin typeface="Avenir Book" panose="02000503020000020003" pitchFamily="2" charset="0"/>
            </a:endParaRPr>
          </a:p>
        </p:txBody>
      </p:sp>
      <p:sp>
        <p:nvSpPr>
          <p:cNvPr id="18" name="Flèche vers la droite 17">
            <a:extLst>
              <a:ext uri="{FF2B5EF4-FFF2-40B4-BE49-F238E27FC236}">
                <a16:creationId xmlns:a16="http://schemas.microsoft.com/office/drawing/2014/main" id="{5F17BD5C-B241-BF95-8411-27FF1A4AA0A0}"/>
              </a:ext>
            </a:extLst>
          </p:cNvPr>
          <p:cNvSpPr/>
          <p:nvPr/>
        </p:nvSpPr>
        <p:spPr>
          <a:xfrm>
            <a:off x="2859881" y="5427025"/>
            <a:ext cx="7731099" cy="3216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E0E0D301-05C8-055F-443E-9FCDF9D628BD}"/>
              </a:ext>
            </a:extLst>
          </p:cNvPr>
          <p:cNvSpPr txBox="1"/>
          <p:nvPr/>
        </p:nvSpPr>
        <p:spPr>
          <a:xfrm>
            <a:off x="2710520" y="4590257"/>
            <a:ext cx="2886075" cy="338554"/>
          </a:xfrm>
          <a:prstGeom prst="rect">
            <a:avLst/>
          </a:prstGeom>
          <a:noFill/>
        </p:spPr>
        <p:txBody>
          <a:bodyPr wrap="square" rtlCol="0">
            <a:spAutoFit/>
          </a:bodyPr>
          <a:lstStyle/>
          <a:p>
            <a:pPr algn="ctr"/>
            <a:r>
              <a:rPr lang="fr-FR" sz="1600" dirty="0"/>
              <a:t>Déterminités</a:t>
            </a:r>
          </a:p>
        </p:txBody>
      </p:sp>
      <p:sp>
        <p:nvSpPr>
          <p:cNvPr id="20" name="ZoneTexte 19">
            <a:extLst>
              <a:ext uri="{FF2B5EF4-FFF2-40B4-BE49-F238E27FC236}">
                <a16:creationId xmlns:a16="http://schemas.microsoft.com/office/drawing/2014/main" id="{E2671A8D-C8EB-E6A9-0515-ED5245486B57}"/>
              </a:ext>
            </a:extLst>
          </p:cNvPr>
          <p:cNvSpPr txBox="1"/>
          <p:nvPr/>
        </p:nvSpPr>
        <p:spPr>
          <a:xfrm>
            <a:off x="3397621" y="5962158"/>
            <a:ext cx="1514475" cy="584775"/>
          </a:xfrm>
          <a:prstGeom prst="rect">
            <a:avLst/>
          </a:prstGeom>
          <a:noFill/>
        </p:spPr>
        <p:txBody>
          <a:bodyPr wrap="square" rtlCol="0">
            <a:spAutoFit/>
          </a:bodyPr>
          <a:lstStyle/>
          <a:p>
            <a:pPr algn="ctr"/>
            <a:r>
              <a:rPr lang="fr-FR" sz="1600" dirty="0"/>
              <a:t>Possibilité active</a:t>
            </a:r>
          </a:p>
        </p:txBody>
      </p:sp>
      <p:sp>
        <p:nvSpPr>
          <p:cNvPr id="21" name="Rectangle : coins arrondis 20">
            <a:extLst>
              <a:ext uri="{FF2B5EF4-FFF2-40B4-BE49-F238E27FC236}">
                <a16:creationId xmlns:a16="http://schemas.microsoft.com/office/drawing/2014/main" id="{493268E0-FBFA-F1A8-9433-8802A5992DD3}"/>
              </a:ext>
            </a:extLst>
          </p:cNvPr>
          <p:cNvSpPr/>
          <p:nvPr/>
        </p:nvSpPr>
        <p:spPr>
          <a:xfrm>
            <a:off x="3334989" y="5433483"/>
            <a:ext cx="1926324"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80472E2B-685D-4BEF-A694-968050837078}"/>
              </a:ext>
            </a:extLst>
          </p:cNvPr>
          <p:cNvSpPr txBox="1"/>
          <p:nvPr/>
        </p:nvSpPr>
        <p:spPr>
          <a:xfrm>
            <a:off x="3473584" y="5422317"/>
            <a:ext cx="1712012" cy="369332"/>
          </a:xfrm>
          <a:prstGeom prst="rect">
            <a:avLst/>
          </a:prstGeom>
          <a:noFill/>
        </p:spPr>
        <p:txBody>
          <a:bodyPr wrap="square" rtlCol="0">
            <a:spAutoFit/>
          </a:bodyPr>
          <a:lstStyle/>
          <a:p>
            <a:r>
              <a:rPr lang="fr-FR" dirty="0">
                <a:solidFill>
                  <a:schemeClr val="bg1"/>
                </a:solidFill>
              </a:rPr>
              <a:t>matérialité</a:t>
            </a:r>
          </a:p>
        </p:txBody>
      </p:sp>
      <p:sp>
        <p:nvSpPr>
          <p:cNvPr id="27" name="Rectangle : coins arrondis 26">
            <a:extLst>
              <a:ext uri="{FF2B5EF4-FFF2-40B4-BE49-F238E27FC236}">
                <a16:creationId xmlns:a16="http://schemas.microsoft.com/office/drawing/2014/main" id="{5BC75ADC-D838-E8D9-488C-2BA1C0E7B5A5}"/>
              </a:ext>
            </a:extLst>
          </p:cNvPr>
          <p:cNvSpPr/>
          <p:nvPr/>
        </p:nvSpPr>
        <p:spPr>
          <a:xfrm>
            <a:off x="6292260" y="5433483"/>
            <a:ext cx="1926324"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8C5E6C57-731F-CE21-DB1B-440AC67F225B}"/>
              </a:ext>
            </a:extLst>
          </p:cNvPr>
          <p:cNvSpPr txBox="1"/>
          <p:nvPr/>
        </p:nvSpPr>
        <p:spPr>
          <a:xfrm>
            <a:off x="6430855" y="5422317"/>
            <a:ext cx="1712012" cy="369332"/>
          </a:xfrm>
          <a:prstGeom prst="rect">
            <a:avLst/>
          </a:prstGeom>
          <a:noFill/>
        </p:spPr>
        <p:txBody>
          <a:bodyPr wrap="square" rtlCol="0">
            <a:spAutoFit/>
          </a:bodyPr>
          <a:lstStyle/>
          <a:p>
            <a:r>
              <a:rPr lang="fr-FR" dirty="0">
                <a:solidFill>
                  <a:schemeClr val="bg1">
                    <a:lumMod val="75000"/>
                  </a:schemeClr>
                </a:solidFill>
              </a:rPr>
              <a:t>matérialité</a:t>
            </a:r>
          </a:p>
        </p:txBody>
      </p:sp>
      <p:sp>
        <p:nvSpPr>
          <p:cNvPr id="44" name="ZoneTexte 43">
            <a:extLst>
              <a:ext uri="{FF2B5EF4-FFF2-40B4-BE49-F238E27FC236}">
                <a16:creationId xmlns:a16="http://schemas.microsoft.com/office/drawing/2014/main" id="{E9B633E0-5738-93EF-03CF-D052478898E4}"/>
              </a:ext>
            </a:extLst>
          </p:cNvPr>
          <p:cNvSpPr txBox="1"/>
          <p:nvPr/>
        </p:nvSpPr>
        <p:spPr>
          <a:xfrm>
            <a:off x="6019717" y="4636668"/>
            <a:ext cx="2886075" cy="338554"/>
          </a:xfrm>
          <a:prstGeom prst="rect">
            <a:avLst/>
          </a:prstGeom>
          <a:noFill/>
        </p:spPr>
        <p:txBody>
          <a:bodyPr wrap="square" rtlCol="0">
            <a:spAutoFit/>
          </a:bodyPr>
          <a:lstStyle/>
          <a:p>
            <a:pPr algn="ctr"/>
            <a:r>
              <a:rPr lang="fr-FR" sz="1600" dirty="0"/>
              <a:t>Déterminités</a:t>
            </a:r>
          </a:p>
        </p:txBody>
      </p:sp>
      <p:sp>
        <p:nvSpPr>
          <p:cNvPr id="45" name="ZoneTexte 44">
            <a:extLst>
              <a:ext uri="{FF2B5EF4-FFF2-40B4-BE49-F238E27FC236}">
                <a16:creationId xmlns:a16="http://schemas.microsoft.com/office/drawing/2014/main" id="{4D32DD1C-04D6-33AA-7EAF-3BA38548CFDF}"/>
              </a:ext>
            </a:extLst>
          </p:cNvPr>
          <p:cNvSpPr txBox="1"/>
          <p:nvPr/>
        </p:nvSpPr>
        <p:spPr>
          <a:xfrm>
            <a:off x="6424424" y="5976831"/>
            <a:ext cx="1514475" cy="584775"/>
          </a:xfrm>
          <a:prstGeom prst="rect">
            <a:avLst/>
          </a:prstGeom>
          <a:noFill/>
        </p:spPr>
        <p:txBody>
          <a:bodyPr wrap="square" rtlCol="0">
            <a:spAutoFit/>
          </a:bodyPr>
          <a:lstStyle/>
          <a:p>
            <a:pPr algn="ctr"/>
            <a:r>
              <a:rPr lang="fr-FR" sz="1600" dirty="0"/>
              <a:t>Possibilité active</a:t>
            </a:r>
          </a:p>
        </p:txBody>
      </p:sp>
      <p:sp>
        <p:nvSpPr>
          <p:cNvPr id="10" name="ZoneTexte 9">
            <a:extLst>
              <a:ext uri="{FF2B5EF4-FFF2-40B4-BE49-F238E27FC236}">
                <a16:creationId xmlns:a16="http://schemas.microsoft.com/office/drawing/2014/main" id="{2983531D-DD55-E39B-39C1-AF2168F9C49E}"/>
              </a:ext>
            </a:extLst>
          </p:cNvPr>
          <p:cNvSpPr txBox="1"/>
          <p:nvPr/>
        </p:nvSpPr>
        <p:spPr>
          <a:xfrm>
            <a:off x="1013733" y="5248817"/>
            <a:ext cx="1525756" cy="738664"/>
          </a:xfrm>
          <a:prstGeom prst="rect">
            <a:avLst/>
          </a:prstGeom>
          <a:noFill/>
        </p:spPr>
        <p:txBody>
          <a:bodyPr wrap="square" rtlCol="0">
            <a:spAutoFit/>
          </a:bodyPr>
          <a:lstStyle/>
          <a:p>
            <a:r>
              <a:rPr lang="fr-FR" sz="1400" dirty="0"/>
              <a:t>Possibilités, connaissances…</a:t>
            </a:r>
          </a:p>
        </p:txBody>
      </p:sp>
      <p:sp>
        <p:nvSpPr>
          <p:cNvPr id="46" name="ZoneTexte 45">
            <a:extLst>
              <a:ext uri="{FF2B5EF4-FFF2-40B4-BE49-F238E27FC236}">
                <a16:creationId xmlns:a16="http://schemas.microsoft.com/office/drawing/2014/main" id="{3D718D1D-1BFA-5CD1-EC25-A10C904D34D6}"/>
              </a:ext>
            </a:extLst>
          </p:cNvPr>
          <p:cNvSpPr txBox="1"/>
          <p:nvPr/>
        </p:nvSpPr>
        <p:spPr>
          <a:xfrm>
            <a:off x="10590980" y="5357071"/>
            <a:ext cx="1601020" cy="646331"/>
          </a:xfrm>
          <a:prstGeom prst="rect">
            <a:avLst/>
          </a:prstGeom>
          <a:noFill/>
        </p:spPr>
        <p:txBody>
          <a:bodyPr wrap="square" rtlCol="0">
            <a:spAutoFit/>
          </a:bodyPr>
          <a:lstStyle/>
          <a:p>
            <a:pPr algn="ctr"/>
            <a:r>
              <a:rPr lang="fr-FR" dirty="0"/>
              <a:t>Fin utopique en vue</a:t>
            </a:r>
          </a:p>
        </p:txBody>
      </p:sp>
    </p:spTree>
    <p:extLst>
      <p:ext uri="{BB962C8B-B14F-4D97-AF65-F5344CB8AC3E}">
        <p14:creationId xmlns:p14="http://schemas.microsoft.com/office/powerpoint/2010/main" val="705311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2-</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EFDFFCBD-EADF-B763-9EDB-92368FD0BBAE}"/>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7" name="ZoneTexte 6">
            <a:extLst>
              <a:ext uri="{FF2B5EF4-FFF2-40B4-BE49-F238E27FC236}">
                <a16:creationId xmlns:a16="http://schemas.microsoft.com/office/drawing/2014/main" id="{DDDFB8A6-1BE3-3A6C-D0B1-43D33CB881C9}"/>
              </a:ext>
            </a:extLst>
          </p:cNvPr>
          <p:cNvSpPr txBox="1"/>
          <p:nvPr/>
        </p:nvSpPr>
        <p:spPr>
          <a:xfrm>
            <a:off x="493718" y="2237478"/>
            <a:ext cx="11204564" cy="2554545"/>
          </a:xfrm>
          <a:prstGeom prst="rect">
            <a:avLst/>
          </a:prstGeom>
          <a:noFill/>
        </p:spPr>
        <p:txBody>
          <a:bodyPr wrap="square" rtlCol="0">
            <a:spAutoFit/>
          </a:bodyPr>
          <a:lstStyle/>
          <a:p>
            <a:pPr marL="285750" indent="-285750">
              <a:buFontTx/>
              <a:buChar char="-"/>
            </a:pPr>
            <a:r>
              <a:rPr lang="fr-FR" sz="1600" u="sng" dirty="0">
                <a:solidFill>
                  <a:schemeClr val="bg1">
                    <a:lumMod val="50000"/>
                  </a:schemeClr>
                </a:solidFill>
                <a:latin typeface="Avenir Book" panose="02000503020000020003" pitchFamily="2" charset="0"/>
              </a:rPr>
              <a:t>Les possibilités </a:t>
            </a:r>
            <a:r>
              <a:rPr lang="fr-FR" sz="1600" dirty="0">
                <a:latin typeface="Avenir Book" panose="02000503020000020003" pitchFamily="2" charset="0"/>
              </a:rPr>
              <a:t>: appareillage expérimental relu /écosystème eau-air-sol et lieu intermédiation, agents engagés dans circuits courts</a:t>
            </a:r>
          </a:p>
          <a:p>
            <a:pPr marL="285750" indent="-285750">
              <a:buFontTx/>
              <a:buChar char="-"/>
            </a:pPr>
            <a:r>
              <a:rPr lang="fr-FR" sz="1600" u="sng" dirty="0">
                <a:solidFill>
                  <a:schemeClr val="bg1">
                    <a:lumMod val="50000"/>
                  </a:schemeClr>
                </a:solidFill>
                <a:latin typeface="Avenir Book" panose="02000503020000020003" pitchFamily="2" charset="0"/>
              </a:rPr>
              <a:t>Les possibles </a:t>
            </a:r>
          </a:p>
          <a:p>
            <a:pPr marL="742950" lvl="1" indent="-285750">
              <a:buFontTx/>
              <a:buChar char="-"/>
            </a:pPr>
            <a:r>
              <a:rPr lang="fr-FR" sz="1600" dirty="0">
                <a:latin typeface="Avenir Book" panose="02000503020000020003" pitchFamily="2" charset="0"/>
              </a:rPr>
              <a:t>liés</a:t>
            </a:r>
            <a:r>
              <a:rPr lang="fr-FR" sz="1600" b="1" dirty="0">
                <a:latin typeface="Avenir Book" panose="02000503020000020003" pitchFamily="2" charset="0"/>
              </a:rPr>
              <a:t> aux </a:t>
            </a:r>
            <a:r>
              <a:rPr lang="fr-FR" sz="1600" dirty="0">
                <a:latin typeface="Avenir Book" panose="02000503020000020003" pitchFamily="2" charset="0"/>
              </a:rPr>
              <a:t>connaissances plus ou moins complètes / phénomènes : il faut encore développer des connaissances et cela impliquera des transitions professionnelles : </a:t>
            </a:r>
            <a:r>
              <a:rPr lang="fr-FR" sz="1600" dirty="0" err="1">
                <a:latin typeface="Avenir Book" panose="02000503020000020003" pitchFamily="2" charset="0"/>
              </a:rPr>
              <a:t>p.e</a:t>
            </a:r>
            <a:r>
              <a:rPr lang="fr-FR" sz="1600" dirty="0">
                <a:latin typeface="Avenir Book" panose="02000503020000020003" pitchFamily="2" charset="0"/>
              </a:rPr>
              <a:t>. concevoir des règles de décisions/préparation des sols- mise en intrigue, </a:t>
            </a:r>
            <a:r>
              <a:rPr lang="fr-FR" sz="1600" u="sng" dirty="0">
                <a:latin typeface="Avenir Book" panose="02000503020000020003" pitchFamily="2" charset="0"/>
              </a:rPr>
              <a:t>coopérer </a:t>
            </a:r>
            <a:r>
              <a:rPr lang="fr-FR" sz="1600" dirty="0">
                <a:latin typeface="Avenir Book" panose="02000503020000020003" pitchFamily="2" charset="0"/>
              </a:rPr>
              <a:t>avec les </a:t>
            </a:r>
            <a:r>
              <a:rPr lang="fr-FR" sz="1600" dirty="0" err="1">
                <a:latin typeface="Avenir Book" panose="02000503020000020003" pitchFamily="2" charset="0"/>
              </a:rPr>
              <a:t>shs</a:t>
            </a:r>
            <a:r>
              <a:rPr lang="fr-FR" sz="1600" dirty="0">
                <a:latin typeface="Avenir Book" panose="02000503020000020003" pitchFamily="2" charset="0"/>
              </a:rPr>
              <a:t> /démarches participatives</a:t>
            </a:r>
          </a:p>
          <a:p>
            <a:pPr marL="742950" lvl="1" indent="-285750">
              <a:buFontTx/>
              <a:buChar char="-"/>
            </a:pPr>
            <a:r>
              <a:rPr lang="fr-FR" sz="1600" i="1" dirty="0">
                <a:latin typeface="Avenir Book" panose="02000503020000020003" pitchFamily="2" charset="0"/>
              </a:rPr>
              <a:t>pour pouvoir-faire autrement</a:t>
            </a:r>
            <a:r>
              <a:rPr lang="fr-FR" sz="1600" dirty="0">
                <a:latin typeface="Avenir Book" panose="02000503020000020003" pitchFamily="2" charset="0"/>
              </a:rPr>
              <a:t>  et « </a:t>
            </a:r>
            <a:r>
              <a:rPr lang="fr-FR" sz="1600" i="1" dirty="0">
                <a:latin typeface="Avenir Book" panose="02000503020000020003" pitchFamily="2" charset="0"/>
              </a:rPr>
              <a:t>pouvoir être autrement »</a:t>
            </a:r>
            <a:r>
              <a:rPr lang="fr-FR" sz="1600" dirty="0">
                <a:latin typeface="Avenir Book" panose="02000503020000020003" pitchFamily="2" charset="0"/>
              </a:rPr>
              <a:t> - assumer la conception, pas à pas, distribution ? – de l’enjeu de l’institution</a:t>
            </a:r>
          </a:p>
          <a:p>
            <a:pPr marL="742950" lvl="1" indent="-285750">
              <a:buFontTx/>
              <a:buChar char="-"/>
            </a:pPr>
            <a:r>
              <a:rPr lang="fr-FR" sz="1600" dirty="0">
                <a:latin typeface="Avenir Book" panose="02000503020000020003" pitchFamily="2" charset="0"/>
              </a:rPr>
              <a:t>…/…</a:t>
            </a:r>
          </a:p>
          <a:p>
            <a:endParaRPr lang="fr-FR" sz="1600" dirty="0">
              <a:latin typeface="Avenir Book" panose="02000503020000020003" pitchFamily="2" charset="0"/>
            </a:endParaRPr>
          </a:p>
        </p:txBody>
      </p:sp>
    </p:spTree>
    <p:extLst>
      <p:ext uri="{BB962C8B-B14F-4D97-AF65-F5344CB8AC3E}">
        <p14:creationId xmlns:p14="http://schemas.microsoft.com/office/powerpoint/2010/main" val="696273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3-</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EFDFFCBD-EADF-B763-9EDB-92368FD0BBAE}"/>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13" name="Rectangle : coins arrondis 12">
            <a:extLst>
              <a:ext uri="{FF2B5EF4-FFF2-40B4-BE49-F238E27FC236}">
                <a16:creationId xmlns:a16="http://schemas.microsoft.com/office/drawing/2014/main" id="{20A4DCD4-1AD0-523D-4443-810283E17902}"/>
              </a:ext>
            </a:extLst>
          </p:cNvPr>
          <p:cNvSpPr/>
          <p:nvPr/>
        </p:nvSpPr>
        <p:spPr>
          <a:xfrm>
            <a:off x="7500730" y="1089639"/>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Conception </a:t>
            </a:r>
          </a:p>
          <a:p>
            <a:pPr algn="ctr"/>
            <a:r>
              <a:rPr lang="fr-FR" dirty="0"/>
              <a:t>d’un contrat de base</a:t>
            </a:r>
          </a:p>
        </p:txBody>
      </p:sp>
      <p:sp>
        <p:nvSpPr>
          <p:cNvPr id="7" name="ZoneTexte 6">
            <a:extLst>
              <a:ext uri="{FF2B5EF4-FFF2-40B4-BE49-F238E27FC236}">
                <a16:creationId xmlns:a16="http://schemas.microsoft.com/office/drawing/2014/main" id="{2634E050-9D95-61F7-A04E-21CDBFC82152}"/>
              </a:ext>
            </a:extLst>
          </p:cNvPr>
          <p:cNvSpPr txBox="1"/>
          <p:nvPr/>
        </p:nvSpPr>
        <p:spPr>
          <a:xfrm>
            <a:off x="296863" y="2229322"/>
            <a:ext cx="10728946" cy="3785652"/>
          </a:xfrm>
          <a:prstGeom prst="rect">
            <a:avLst/>
          </a:prstGeom>
          <a:noFill/>
        </p:spPr>
        <p:txBody>
          <a:bodyPr wrap="square" rtlCol="0">
            <a:spAutoFit/>
          </a:bodyPr>
          <a:lstStyle/>
          <a:p>
            <a:r>
              <a:rPr lang="fr-FR" sz="1600" b="1" u="sng" dirty="0">
                <a:latin typeface="Avenir Book" panose="02000503020000020003" pitchFamily="2" charset="0"/>
                <a:ea typeface="Times New Roman" panose="02020603050405020304" pitchFamily="18" charset="0"/>
              </a:rPr>
              <a:t>Méthode et objectif de ce pas</a:t>
            </a:r>
          </a:p>
          <a:p>
            <a:r>
              <a:rPr lang="fr-FR" sz="1600" dirty="0">
                <a:latin typeface="Avenir Book" panose="02000503020000020003" pitchFamily="2" charset="0"/>
                <a:ea typeface="Times New Roman" panose="02020603050405020304" pitchFamily="18" charset="0"/>
              </a:rPr>
              <a:t>V</a:t>
            </a:r>
            <a:r>
              <a:rPr lang="fr-FR" sz="1600" dirty="0">
                <a:effectLst/>
                <a:latin typeface="Avenir Book" panose="02000503020000020003" pitchFamily="2" charset="0"/>
                <a:ea typeface="Times New Roman" panose="02020603050405020304" pitchFamily="18" charset="0"/>
              </a:rPr>
              <a:t>eiller à ce que les </a:t>
            </a:r>
            <a:r>
              <a:rPr lang="fr-FR" sz="1600" i="1" dirty="0">
                <a:effectLst/>
                <a:latin typeface="Avenir Book" panose="02000503020000020003" pitchFamily="2" charset="0"/>
                <a:ea typeface="Times New Roman" panose="02020603050405020304" pitchFamily="18" charset="0"/>
              </a:rPr>
              <a:t>finalités « idéales » &amp; moyens « idéaux »</a:t>
            </a:r>
            <a:r>
              <a:rPr lang="fr-FR" sz="1600" dirty="0">
                <a:effectLst/>
                <a:latin typeface="Avenir Book" panose="02000503020000020003" pitchFamily="2" charset="0"/>
                <a:ea typeface="Times New Roman" panose="02020603050405020304" pitchFamily="18" charset="0"/>
              </a:rPr>
              <a:t> soient en correspondance, s’enrichissent et se transforment mutuellement. </a:t>
            </a:r>
          </a:p>
          <a:p>
            <a:r>
              <a:rPr lang="fr-FR" sz="1600" dirty="0">
                <a:latin typeface="Avenir Book" panose="02000503020000020003" pitchFamily="2" charset="0"/>
                <a:ea typeface="Times New Roman" panose="02020603050405020304" pitchFamily="18" charset="0"/>
              </a:rPr>
              <a:t>expérimenter</a:t>
            </a:r>
            <a:endParaRPr lang="fr-FR" sz="1600" dirty="0">
              <a:effectLst/>
              <a:latin typeface="Avenir Book" panose="02000503020000020003" pitchFamily="2" charset="0"/>
              <a:ea typeface="Times New Roman" panose="02020603050405020304" pitchFamily="18" charset="0"/>
            </a:endParaRPr>
          </a:p>
          <a:p>
            <a:endParaRPr lang="fr-FR" sz="1600" dirty="0">
              <a:effectLst/>
              <a:latin typeface="Avenir Book" panose="02000503020000020003" pitchFamily="2" charset="0"/>
              <a:ea typeface="Times New Roman" panose="02020603050405020304" pitchFamily="18" charset="0"/>
            </a:endParaRPr>
          </a:p>
          <a:p>
            <a:r>
              <a:rPr lang="fr-FR" sz="1600" b="1" i="1" u="sng" dirty="0">
                <a:latin typeface="Avenir Book" panose="02000503020000020003" pitchFamily="2" charset="0"/>
                <a:ea typeface="Times New Roman" panose="02020603050405020304" pitchFamily="18" charset="0"/>
              </a:rPr>
              <a:t>P</a:t>
            </a:r>
            <a:r>
              <a:rPr lang="fr-FR" sz="1600" b="1" i="1" u="sng" dirty="0">
                <a:effectLst/>
                <a:latin typeface="Avenir Book" panose="02000503020000020003" pitchFamily="2" charset="0"/>
                <a:ea typeface="Times New Roman" panose="02020603050405020304" pitchFamily="18" charset="0"/>
              </a:rPr>
              <a:t>rincipes</a:t>
            </a:r>
            <a:r>
              <a:rPr lang="fr-FR" sz="1600" b="1" u="sng" dirty="0">
                <a:effectLst/>
                <a:latin typeface="Avenir Book" panose="02000503020000020003" pitchFamily="2" charset="0"/>
                <a:ea typeface="Times New Roman" panose="02020603050405020304" pitchFamily="18" charset="0"/>
              </a:rPr>
              <a:t>, </a:t>
            </a:r>
          </a:p>
          <a:p>
            <a:pPr marL="285750" indent="-285750">
              <a:buFontTx/>
              <a:buChar char="-"/>
            </a:pPr>
            <a:r>
              <a:rPr lang="fr-FR" sz="1600" dirty="0">
                <a:effectLst/>
                <a:latin typeface="Avenir Book" panose="02000503020000020003" pitchFamily="2" charset="0"/>
                <a:ea typeface="Times New Roman" panose="02020603050405020304" pitchFamily="18" charset="0"/>
              </a:rPr>
              <a:t>l’hétérotopie est centrale =&gt; en cohérence, les démarches de </a:t>
            </a:r>
            <a:r>
              <a:rPr lang="fr-FR" sz="1600" dirty="0" err="1">
                <a:effectLst/>
                <a:latin typeface="Avenir Book" panose="02000503020000020003" pitchFamily="2" charset="0"/>
                <a:ea typeface="Times New Roman" panose="02020603050405020304" pitchFamily="18" charset="0"/>
              </a:rPr>
              <a:t>co-conception</a:t>
            </a:r>
            <a:r>
              <a:rPr lang="fr-FR" sz="1600" dirty="0">
                <a:effectLst/>
                <a:latin typeface="Avenir Book" panose="02000503020000020003" pitchFamily="2" charset="0"/>
                <a:ea typeface="Times New Roman" panose="02020603050405020304" pitchFamily="18" charset="0"/>
              </a:rPr>
              <a:t> seront ouvertes à des acteurs partageant leurs valeurs et intérêts à l’égard de la TAE mais tout ne sera pas discuté et discutable. </a:t>
            </a:r>
          </a:p>
          <a:p>
            <a:pPr marL="285750" indent="-285750">
              <a:buFontTx/>
              <a:buChar char="-"/>
            </a:pPr>
            <a:r>
              <a:rPr lang="fr-FR" sz="1600" dirty="0">
                <a:effectLst/>
                <a:latin typeface="Avenir Book" panose="02000503020000020003" pitchFamily="2" charset="0"/>
                <a:ea typeface="Times New Roman" panose="02020603050405020304" pitchFamily="18" charset="0"/>
              </a:rPr>
              <a:t>exploitation et recherche seront pensées ensemble. </a:t>
            </a:r>
          </a:p>
          <a:p>
            <a:pPr marL="285750" indent="-285750">
              <a:buFontTx/>
              <a:buChar char="-"/>
            </a:pPr>
            <a:r>
              <a:rPr lang="fr-FR" sz="1600" dirty="0">
                <a:effectLst/>
                <a:latin typeface="Avenir Book" panose="02000503020000020003" pitchFamily="2" charset="0"/>
                <a:ea typeface="Times New Roman" panose="02020603050405020304" pitchFamily="18" charset="0"/>
              </a:rPr>
              <a:t>l’exploitation est expérimentée. Conformément au projet-chantier inscrit dans la prise de risque, les techniciens devront faire le deuil des cultures qui périssent. </a:t>
            </a:r>
          </a:p>
          <a:p>
            <a:pPr marL="285750" indent="-285750">
              <a:buFontTx/>
              <a:buChar char="-"/>
            </a:pPr>
            <a:endParaRPr lang="fr-FR" sz="1600" dirty="0">
              <a:effectLst/>
              <a:latin typeface="Avenir Book" panose="02000503020000020003" pitchFamily="2" charset="0"/>
              <a:ea typeface="Times New Roman" panose="02020603050405020304" pitchFamily="18" charset="0"/>
            </a:endParaRPr>
          </a:p>
          <a:p>
            <a:r>
              <a:rPr lang="fr-FR" sz="1600" b="1" i="1" u="sng" dirty="0">
                <a:effectLst/>
                <a:latin typeface="Avenir Book" panose="02000503020000020003" pitchFamily="2" charset="0"/>
                <a:ea typeface="Times New Roman" panose="02020603050405020304" pitchFamily="18" charset="0"/>
              </a:rPr>
              <a:t>Préceptes</a:t>
            </a:r>
            <a:r>
              <a:rPr lang="fr-FR" sz="1600" b="1" dirty="0">
                <a:effectLst/>
                <a:latin typeface="Avenir Book" panose="02000503020000020003" pitchFamily="2" charset="0"/>
                <a:ea typeface="Times New Roman" panose="02020603050405020304" pitchFamily="18" charset="0"/>
              </a:rPr>
              <a:t>. </a:t>
            </a:r>
            <a:r>
              <a:rPr lang="fr-FR" sz="1600" dirty="0">
                <a:latin typeface="Avenir Book" panose="02000503020000020003" pitchFamily="2" charset="0"/>
                <a:ea typeface="Times New Roman" panose="02020603050405020304" pitchFamily="18" charset="0"/>
              </a:rPr>
              <a:t>E</a:t>
            </a:r>
            <a:r>
              <a:rPr lang="fr-FR" sz="1600" dirty="0">
                <a:effectLst/>
                <a:latin typeface="Avenir Book" panose="02000503020000020003" pitchFamily="2" charset="0"/>
                <a:ea typeface="Times New Roman" panose="02020603050405020304" pitchFamily="18" charset="0"/>
              </a:rPr>
              <a:t>xploitation et recherche doivent être pensées ensemble, + précisément les équipes devront échanger sur les projets autour des temporalités de culture en intégrant les espaces de réflexivités. </a:t>
            </a:r>
          </a:p>
          <a:p>
            <a:endParaRPr lang="fr-FR" sz="1600" dirty="0">
              <a:solidFill>
                <a:schemeClr val="bg1">
                  <a:lumMod val="50000"/>
                </a:schemeClr>
              </a:solidFill>
              <a:latin typeface="Avenir Book" panose="02000503020000020003" pitchFamily="2" charset="0"/>
            </a:endParaRPr>
          </a:p>
        </p:txBody>
      </p:sp>
    </p:spTree>
    <p:extLst>
      <p:ext uri="{BB962C8B-B14F-4D97-AF65-F5344CB8AC3E}">
        <p14:creationId xmlns:p14="http://schemas.microsoft.com/office/powerpoint/2010/main" val="957149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96863" y="299283"/>
            <a:ext cx="11204565"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Etape 3-</a:t>
            </a:r>
          </a:p>
        </p:txBody>
      </p:sp>
      <p:sp>
        <p:nvSpPr>
          <p:cNvPr id="2" name="Rectangle : coins arrondis 1">
            <a:extLst>
              <a:ext uri="{FF2B5EF4-FFF2-40B4-BE49-F238E27FC236}">
                <a16:creationId xmlns:a16="http://schemas.microsoft.com/office/drawing/2014/main" id="{E81E6272-8F0B-77AB-E4F1-7DEDD2412B8B}"/>
              </a:ext>
            </a:extLst>
          </p:cNvPr>
          <p:cNvSpPr/>
          <p:nvPr/>
        </p:nvSpPr>
        <p:spPr>
          <a:xfrm>
            <a:off x="795130"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D’une critique informée à l’énonciation d’une volonté</a:t>
            </a:r>
          </a:p>
        </p:txBody>
      </p:sp>
      <p:sp>
        <p:nvSpPr>
          <p:cNvPr id="12" name="Rectangle : coins arrondis 11">
            <a:extLst>
              <a:ext uri="{FF2B5EF4-FFF2-40B4-BE49-F238E27FC236}">
                <a16:creationId xmlns:a16="http://schemas.microsoft.com/office/drawing/2014/main" id="{EFDFFCBD-EADF-B763-9EDB-92368FD0BBAE}"/>
              </a:ext>
            </a:extLst>
          </p:cNvPr>
          <p:cNvSpPr/>
          <p:nvPr/>
        </p:nvSpPr>
        <p:spPr>
          <a:xfrm>
            <a:off x="4088295" y="1139687"/>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Dialogue entre la volonté et les possibles</a:t>
            </a:r>
          </a:p>
        </p:txBody>
      </p:sp>
      <p:sp>
        <p:nvSpPr>
          <p:cNvPr id="13" name="Rectangle : coins arrondis 12">
            <a:extLst>
              <a:ext uri="{FF2B5EF4-FFF2-40B4-BE49-F238E27FC236}">
                <a16:creationId xmlns:a16="http://schemas.microsoft.com/office/drawing/2014/main" id="{20A4DCD4-1AD0-523D-4443-810283E17902}"/>
              </a:ext>
            </a:extLst>
          </p:cNvPr>
          <p:cNvSpPr/>
          <p:nvPr/>
        </p:nvSpPr>
        <p:spPr>
          <a:xfrm>
            <a:off x="7500730" y="1089639"/>
            <a:ext cx="2994991" cy="10071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Conception </a:t>
            </a:r>
          </a:p>
          <a:p>
            <a:pPr algn="ctr"/>
            <a:r>
              <a:rPr lang="fr-FR" dirty="0"/>
              <a:t>d’un contrat de base</a:t>
            </a:r>
          </a:p>
        </p:txBody>
      </p:sp>
      <p:sp>
        <p:nvSpPr>
          <p:cNvPr id="7" name="ZoneTexte 6">
            <a:extLst>
              <a:ext uri="{FF2B5EF4-FFF2-40B4-BE49-F238E27FC236}">
                <a16:creationId xmlns:a16="http://schemas.microsoft.com/office/drawing/2014/main" id="{2634E050-9D95-61F7-A04E-21CDBFC82152}"/>
              </a:ext>
            </a:extLst>
          </p:cNvPr>
          <p:cNvSpPr txBox="1"/>
          <p:nvPr/>
        </p:nvSpPr>
        <p:spPr>
          <a:xfrm>
            <a:off x="296863" y="2229322"/>
            <a:ext cx="10728946" cy="3539430"/>
          </a:xfrm>
          <a:prstGeom prst="rect">
            <a:avLst/>
          </a:prstGeom>
          <a:noFill/>
        </p:spPr>
        <p:txBody>
          <a:bodyPr wrap="square" rtlCol="0">
            <a:spAutoFit/>
          </a:bodyPr>
          <a:lstStyle/>
          <a:p>
            <a:r>
              <a:rPr lang="fr-FR" sz="1600" b="1" i="1" u="sng" dirty="0">
                <a:effectLst/>
                <a:latin typeface="Avenir Book" panose="02000503020000020003" pitchFamily="2" charset="0"/>
                <a:ea typeface="Times New Roman" panose="02020603050405020304" pitchFamily="18" charset="0"/>
              </a:rPr>
              <a:t>Au plan des démarches</a:t>
            </a:r>
            <a:r>
              <a:rPr lang="fr-FR" sz="1600" u="sng" dirty="0">
                <a:effectLst/>
                <a:latin typeface="Avenir Book" panose="02000503020000020003" pitchFamily="2" charset="0"/>
                <a:ea typeface="Times New Roman" panose="02020603050405020304" pitchFamily="18" charset="0"/>
              </a:rPr>
              <a:t>, </a:t>
            </a:r>
          </a:p>
          <a:p>
            <a:pPr marL="285750" indent="-285750">
              <a:buFontTx/>
              <a:buChar char="-"/>
            </a:pPr>
            <a:r>
              <a:rPr lang="fr-FR" sz="1600" dirty="0">
                <a:effectLst/>
                <a:latin typeface="Avenir Book" panose="02000503020000020003" pitchFamily="2" charset="0"/>
                <a:ea typeface="Times New Roman" panose="02020603050405020304" pitchFamily="18" charset="0"/>
              </a:rPr>
              <a:t>les expérimentations seront centrales : les veilles en exploitation, les enquêtes qualitatives, </a:t>
            </a:r>
            <a:r>
              <a:rPr lang="fr-FR" sz="1600" i="1" dirty="0">
                <a:effectLst/>
                <a:latin typeface="Avenir Book" panose="02000503020000020003" pitchFamily="2" charset="0"/>
                <a:ea typeface="Times New Roman" panose="02020603050405020304" pitchFamily="18" charset="0"/>
              </a:rPr>
              <a:t>« les bacs à sable »</a:t>
            </a:r>
            <a:r>
              <a:rPr lang="fr-FR" sz="1600" dirty="0">
                <a:effectLst/>
                <a:latin typeface="Avenir Book" panose="02000503020000020003" pitchFamily="2" charset="0"/>
                <a:ea typeface="Times New Roman" panose="02020603050405020304" pitchFamily="18" charset="0"/>
              </a:rPr>
              <a:t> </a:t>
            </a:r>
            <a:r>
              <a:rPr lang="fr-FR" sz="1600" u="sng" dirty="0">
                <a:effectLst/>
                <a:latin typeface="Avenir Book" panose="02000503020000020003" pitchFamily="2" charset="0"/>
                <a:ea typeface="Times New Roman" panose="02020603050405020304" pitchFamily="18" charset="0"/>
              </a:rPr>
              <a:t>seront à leur service</a:t>
            </a:r>
            <a:r>
              <a:rPr lang="fr-FR" sz="1600" dirty="0">
                <a:effectLst/>
                <a:latin typeface="Avenir Book" panose="02000503020000020003" pitchFamily="2" charset="0"/>
                <a:ea typeface="Times New Roman" panose="02020603050405020304" pitchFamily="18" charset="0"/>
              </a:rPr>
              <a:t>. </a:t>
            </a:r>
          </a:p>
          <a:p>
            <a:pPr marL="285750" indent="-285750">
              <a:buFontTx/>
              <a:buChar char="-"/>
            </a:pPr>
            <a:r>
              <a:rPr lang="fr-FR" sz="1600" dirty="0">
                <a:effectLst/>
                <a:latin typeface="Avenir Book" panose="02000503020000020003" pitchFamily="2" charset="0"/>
                <a:ea typeface="Times New Roman" panose="02020603050405020304" pitchFamily="18" charset="0"/>
              </a:rPr>
              <a:t>temps d’échange sur des sujets spécifiques entre agents spécialisés (</a:t>
            </a:r>
            <a:r>
              <a:rPr lang="fr-FR" sz="1600" i="1" dirty="0" err="1">
                <a:effectLst/>
                <a:latin typeface="Avenir Book" panose="02000503020000020003" pitchFamily="2" charset="0"/>
                <a:ea typeface="Times New Roman" panose="02020603050405020304" pitchFamily="18" charset="0"/>
              </a:rPr>
              <a:t>p.e</a:t>
            </a:r>
            <a:r>
              <a:rPr lang="fr-FR" sz="1600" dirty="0">
                <a:effectLst/>
                <a:latin typeface="Avenir Book" panose="02000503020000020003" pitchFamily="2" charset="0"/>
                <a:ea typeface="Times New Roman" panose="02020603050405020304" pitchFamily="18" charset="0"/>
              </a:rPr>
              <a:t>. sur la santé des plantes) associés à des temps d’échange collectifs cherchant « le regard croisé » des autres collègues. </a:t>
            </a:r>
          </a:p>
          <a:p>
            <a:pPr marL="285750" indent="-285750">
              <a:buFontTx/>
              <a:buChar char="-"/>
            </a:pPr>
            <a:r>
              <a:rPr lang="fr-FR" sz="1600" dirty="0">
                <a:effectLst/>
                <a:latin typeface="Avenir Book" panose="02000503020000020003" pitchFamily="2" charset="0"/>
                <a:ea typeface="Times New Roman" panose="02020603050405020304" pitchFamily="18" charset="0"/>
              </a:rPr>
              <a:t>travailler sur des dimensions mémorielles afin de garder des traces de ces échanges, au-delà de compte-rendu ou d’articles, sous la forme de récits. Et ce, grâce à l’appui de collègues en sciences humaines et sociales. </a:t>
            </a:r>
          </a:p>
          <a:p>
            <a:r>
              <a:rPr lang="fr-FR" sz="1600" b="1" i="1" u="sng" dirty="0">
                <a:effectLst/>
                <a:latin typeface="Avenir Book" panose="02000503020000020003" pitchFamily="2" charset="0"/>
                <a:ea typeface="Times New Roman" panose="02020603050405020304" pitchFamily="18" charset="0"/>
              </a:rPr>
              <a:t>critères</a:t>
            </a:r>
            <a:r>
              <a:rPr lang="fr-FR" sz="1600" i="1" dirty="0">
                <a:effectLst/>
                <a:latin typeface="Avenir Book" panose="02000503020000020003" pitchFamily="2" charset="0"/>
                <a:ea typeface="Times New Roman" panose="02020603050405020304" pitchFamily="18" charset="0"/>
              </a:rPr>
              <a:t> </a:t>
            </a:r>
            <a:r>
              <a:rPr lang="fr-FR" sz="1600" dirty="0">
                <a:effectLst/>
                <a:latin typeface="Avenir Book" panose="02000503020000020003" pitchFamily="2" charset="0"/>
                <a:ea typeface="Times New Roman" panose="02020603050405020304" pitchFamily="18" charset="0"/>
              </a:rPr>
              <a:t>: avancée pas à pas de système de culture à système </a:t>
            </a:r>
            <a:r>
              <a:rPr lang="fr-FR" sz="1600" dirty="0" err="1">
                <a:effectLst/>
                <a:latin typeface="Avenir Book" panose="02000503020000020003" pitchFamily="2" charset="0"/>
                <a:ea typeface="Times New Roman" panose="02020603050405020304" pitchFamily="18" charset="0"/>
              </a:rPr>
              <a:t>agri-alimentaire</a:t>
            </a:r>
            <a:r>
              <a:rPr lang="fr-FR" sz="1600" dirty="0">
                <a:effectLst/>
                <a:latin typeface="Avenir Book" panose="02000503020000020003" pitchFamily="2" charset="0"/>
                <a:ea typeface="Times New Roman" panose="02020603050405020304" pitchFamily="18" charset="0"/>
              </a:rPr>
              <a:t> conduisant à identifier des priorités, ce que les agents ont qualifié de « </a:t>
            </a:r>
            <a:r>
              <a:rPr lang="fr-FR" sz="1600" i="1" dirty="0">
                <a:effectLst/>
                <a:latin typeface="Avenir Book" panose="02000503020000020003" pitchFamily="2" charset="0"/>
                <a:ea typeface="Times New Roman" panose="02020603050405020304" pitchFamily="18" charset="0"/>
              </a:rPr>
              <a:t>montée en puissance </a:t>
            </a:r>
            <a:r>
              <a:rPr lang="fr-FR" sz="1600" dirty="0">
                <a:effectLst/>
                <a:latin typeface="Avenir Book" panose="02000503020000020003" pitchFamily="2" charset="0"/>
                <a:ea typeface="Times New Roman" panose="02020603050405020304" pitchFamily="18" charset="0"/>
              </a:rPr>
              <a:t>»,  la complémentarité, (dans les projets l’équipe n’aura pas pour objet les dimensions dialogiques de la conception) ou enfin la durabilité du travail qui ont été entre autres avancés. </a:t>
            </a:r>
          </a:p>
          <a:p>
            <a:r>
              <a:rPr lang="fr-FR" sz="1600" b="1" i="1" u="sng" dirty="0">
                <a:effectLst/>
                <a:latin typeface="Avenir Book" panose="02000503020000020003" pitchFamily="2" charset="0"/>
                <a:ea typeface="Times New Roman" panose="02020603050405020304" pitchFamily="18" charset="0"/>
              </a:rPr>
              <a:t>« fable »</a:t>
            </a:r>
            <a:r>
              <a:rPr lang="fr-FR" sz="1600" b="1" u="sng" dirty="0">
                <a:effectLst/>
                <a:latin typeface="Avenir Book" panose="02000503020000020003" pitchFamily="2" charset="0"/>
                <a:ea typeface="Times New Roman" panose="02020603050405020304" pitchFamily="18" charset="0"/>
              </a:rPr>
              <a:t> locale</a:t>
            </a:r>
            <a:r>
              <a:rPr lang="fr-FR" sz="1600" u="sng" dirty="0">
                <a:effectLst/>
                <a:latin typeface="Avenir Book" panose="02000503020000020003" pitchFamily="2" charset="0"/>
                <a:ea typeface="Times New Roman" panose="02020603050405020304" pitchFamily="18" charset="0"/>
              </a:rPr>
              <a:t> </a:t>
            </a:r>
            <a:r>
              <a:rPr lang="fr-FR" sz="1600" dirty="0">
                <a:effectLst/>
                <a:latin typeface="Avenir Book" panose="02000503020000020003" pitchFamily="2" charset="0"/>
                <a:ea typeface="Times New Roman" panose="02020603050405020304" pitchFamily="18" charset="0"/>
              </a:rPr>
              <a:t>ambitieuse mais circonscrite qui reprend les éléments du projet-chantier et du contrat de base. Elle aura permis d’engager le département et l’établissement, ce qui s’est traduit par des dotations de postes.</a:t>
            </a:r>
          </a:p>
          <a:p>
            <a:endParaRPr lang="fr-FR" sz="1600" dirty="0">
              <a:solidFill>
                <a:schemeClr val="bg1">
                  <a:lumMod val="50000"/>
                </a:schemeClr>
              </a:solidFill>
              <a:latin typeface="Avenir Book" panose="02000503020000020003" pitchFamily="2" charset="0"/>
            </a:endParaRPr>
          </a:p>
        </p:txBody>
      </p:sp>
    </p:spTree>
    <p:extLst>
      <p:ext uri="{BB962C8B-B14F-4D97-AF65-F5344CB8AC3E}">
        <p14:creationId xmlns:p14="http://schemas.microsoft.com/office/powerpoint/2010/main" val="2383776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3DE0576-B467-4F4D-8410-8826590C4728}"/>
              </a:ext>
            </a:extLst>
          </p:cNvPr>
          <p:cNvSpPr txBox="1"/>
          <p:nvPr/>
        </p:nvSpPr>
        <p:spPr>
          <a:xfrm>
            <a:off x="-719519" y="243464"/>
            <a:ext cx="10789920"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Rockwell Extra Bold"/>
              </a:rPr>
              <a:t>En résumé</a:t>
            </a:r>
          </a:p>
        </p:txBody>
      </p:sp>
      <p:pic>
        <p:nvPicPr>
          <p:cNvPr id="5" name="Image 4">
            <a:extLst>
              <a:ext uri="{FF2B5EF4-FFF2-40B4-BE49-F238E27FC236}">
                <a16:creationId xmlns:a16="http://schemas.microsoft.com/office/drawing/2014/main" id="{28F6F47C-1DB2-DA45-A73D-E8A712DDD129}"/>
              </a:ext>
            </a:extLst>
          </p:cNvPr>
          <p:cNvPicPr>
            <a:picLocks noChangeAspect="1"/>
          </p:cNvPicPr>
          <p:nvPr/>
        </p:nvPicPr>
        <p:blipFill>
          <a:blip r:embed="rId2"/>
          <a:stretch>
            <a:fillRect/>
          </a:stretch>
        </p:blipFill>
        <p:spPr>
          <a:xfrm>
            <a:off x="9410700" y="243464"/>
            <a:ext cx="2628900" cy="2451100"/>
          </a:xfrm>
          <a:prstGeom prst="rect">
            <a:avLst/>
          </a:prstGeom>
        </p:spPr>
      </p:pic>
      <p:pic>
        <p:nvPicPr>
          <p:cNvPr id="3" name="Graphique 2" descr="Réussite du groupe">
            <a:extLst>
              <a:ext uri="{FF2B5EF4-FFF2-40B4-BE49-F238E27FC236}">
                <a16:creationId xmlns:a16="http://schemas.microsoft.com/office/drawing/2014/main" id="{F9784E44-8837-8540-ACAC-37AEA552A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7" y="1611978"/>
            <a:ext cx="914400" cy="914400"/>
          </a:xfrm>
          <a:prstGeom prst="rect">
            <a:avLst/>
          </a:prstGeom>
        </p:spPr>
      </p:pic>
      <p:pic>
        <p:nvPicPr>
          <p:cNvPr id="9" name="Graphique 8" descr="Femme">
            <a:extLst>
              <a:ext uri="{FF2B5EF4-FFF2-40B4-BE49-F238E27FC236}">
                <a16:creationId xmlns:a16="http://schemas.microsoft.com/office/drawing/2014/main" id="{E0893BCB-0D01-0D48-997E-DC7B6D0420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4000" y="3231713"/>
            <a:ext cx="914400" cy="914400"/>
          </a:xfrm>
          <a:prstGeom prst="rect">
            <a:avLst/>
          </a:prstGeom>
        </p:spPr>
      </p:pic>
      <p:pic>
        <p:nvPicPr>
          <p:cNvPr id="13" name="Graphique 12" descr="Homme">
            <a:extLst>
              <a:ext uri="{FF2B5EF4-FFF2-40B4-BE49-F238E27FC236}">
                <a16:creationId xmlns:a16="http://schemas.microsoft.com/office/drawing/2014/main" id="{0C793D52-DA72-044D-BD11-351FC530F3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81275" y="1611978"/>
            <a:ext cx="914400" cy="914400"/>
          </a:xfrm>
          <a:prstGeom prst="rect">
            <a:avLst/>
          </a:prstGeom>
        </p:spPr>
      </p:pic>
      <p:pic>
        <p:nvPicPr>
          <p:cNvPr id="19" name="Graphique 18" descr="Bulle de pensée">
            <a:extLst>
              <a:ext uri="{FF2B5EF4-FFF2-40B4-BE49-F238E27FC236}">
                <a16:creationId xmlns:a16="http://schemas.microsoft.com/office/drawing/2014/main" id="{D68DD875-007E-6940-909D-7A7E92DC43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61041" y="1811853"/>
            <a:ext cx="914400" cy="914400"/>
          </a:xfrm>
          <a:prstGeom prst="rect">
            <a:avLst/>
          </a:prstGeom>
        </p:spPr>
      </p:pic>
      <p:sp>
        <p:nvSpPr>
          <p:cNvPr id="20" name="ZoneTexte 19">
            <a:extLst>
              <a:ext uri="{FF2B5EF4-FFF2-40B4-BE49-F238E27FC236}">
                <a16:creationId xmlns:a16="http://schemas.microsoft.com/office/drawing/2014/main" id="{2E77DDDA-16B2-8B41-AA6F-0D50B2B669AD}"/>
              </a:ext>
            </a:extLst>
          </p:cNvPr>
          <p:cNvSpPr txBox="1"/>
          <p:nvPr/>
        </p:nvSpPr>
        <p:spPr>
          <a:xfrm>
            <a:off x="1524000" y="2526378"/>
            <a:ext cx="1514475" cy="369332"/>
          </a:xfrm>
          <a:prstGeom prst="rect">
            <a:avLst/>
          </a:prstGeom>
          <a:noFill/>
        </p:spPr>
        <p:txBody>
          <a:bodyPr wrap="square" rtlCol="0">
            <a:spAutoFit/>
          </a:bodyPr>
          <a:lstStyle/>
          <a:p>
            <a:r>
              <a:rPr lang="fr-FR" b="1" dirty="0">
                <a:solidFill>
                  <a:srgbClr val="C00000"/>
                </a:solidFill>
              </a:rPr>
              <a:t>trouble</a:t>
            </a:r>
          </a:p>
        </p:txBody>
      </p:sp>
      <p:pic>
        <p:nvPicPr>
          <p:cNvPr id="22" name="Graphique 21" descr="Flèche : courbe légère">
            <a:extLst>
              <a:ext uri="{FF2B5EF4-FFF2-40B4-BE49-F238E27FC236}">
                <a16:creationId xmlns:a16="http://schemas.microsoft.com/office/drawing/2014/main" id="{646497CD-7F14-DA4F-A80E-D5637E2691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35221">
            <a:off x="2436055" y="2967543"/>
            <a:ext cx="2598146" cy="914400"/>
          </a:xfrm>
          <a:prstGeom prst="rect">
            <a:avLst/>
          </a:prstGeom>
        </p:spPr>
      </p:pic>
      <p:sp>
        <p:nvSpPr>
          <p:cNvPr id="23" name="ZoneTexte 22">
            <a:extLst>
              <a:ext uri="{FF2B5EF4-FFF2-40B4-BE49-F238E27FC236}">
                <a16:creationId xmlns:a16="http://schemas.microsoft.com/office/drawing/2014/main" id="{1DD9CF9D-486E-AD4B-BBD2-DBC31BFAB1C8}"/>
              </a:ext>
            </a:extLst>
          </p:cNvPr>
          <p:cNvSpPr txBox="1"/>
          <p:nvPr/>
        </p:nvSpPr>
        <p:spPr>
          <a:xfrm>
            <a:off x="4825517" y="3314376"/>
            <a:ext cx="2171700" cy="923330"/>
          </a:xfrm>
          <a:prstGeom prst="rect">
            <a:avLst/>
          </a:prstGeom>
          <a:noFill/>
        </p:spPr>
        <p:txBody>
          <a:bodyPr wrap="square" rtlCol="0">
            <a:spAutoFit/>
          </a:bodyPr>
          <a:lstStyle/>
          <a:p>
            <a:r>
              <a:rPr lang="fr-FR" b="1" dirty="0">
                <a:solidFill>
                  <a:srgbClr val="C00000"/>
                </a:solidFill>
              </a:rPr>
              <a:t>Enquête collective</a:t>
            </a:r>
          </a:p>
          <a:p>
            <a:r>
              <a:rPr lang="fr-FR" b="1" dirty="0">
                <a:solidFill>
                  <a:srgbClr val="C00000"/>
                </a:solidFill>
              </a:rPr>
              <a:t>expérimentation</a:t>
            </a:r>
          </a:p>
        </p:txBody>
      </p:sp>
      <p:pic>
        <p:nvPicPr>
          <p:cNvPr id="25" name="Graphique 24" descr="Flèches de chevron">
            <a:extLst>
              <a:ext uri="{FF2B5EF4-FFF2-40B4-BE49-F238E27FC236}">
                <a16:creationId xmlns:a16="http://schemas.microsoft.com/office/drawing/2014/main" id="{48C4B01D-3559-554F-947E-5B26F8997A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53325" y="3151763"/>
            <a:ext cx="914400" cy="914400"/>
          </a:xfrm>
          <a:prstGeom prst="rect">
            <a:avLst/>
          </a:prstGeom>
        </p:spPr>
      </p:pic>
      <p:pic>
        <p:nvPicPr>
          <p:cNvPr id="26" name="Graphique 25" descr="Utilisateurs">
            <a:extLst>
              <a:ext uri="{FF2B5EF4-FFF2-40B4-BE49-F238E27FC236}">
                <a16:creationId xmlns:a16="http://schemas.microsoft.com/office/drawing/2014/main" id="{3AA721F2-9DDF-AD43-84E0-EC0E9EF229E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82173" y="3249037"/>
            <a:ext cx="914400" cy="914400"/>
          </a:xfrm>
          <a:prstGeom prst="rect">
            <a:avLst/>
          </a:prstGeom>
        </p:spPr>
      </p:pic>
      <p:pic>
        <p:nvPicPr>
          <p:cNvPr id="28" name="Graphique 27" descr="Danser">
            <a:extLst>
              <a:ext uri="{FF2B5EF4-FFF2-40B4-BE49-F238E27FC236}">
                <a16:creationId xmlns:a16="http://schemas.microsoft.com/office/drawing/2014/main" id="{C3833E29-7F9F-1246-ACBF-249E3E3E8DC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19100" y="2640478"/>
            <a:ext cx="914400" cy="914400"/>
          </a:xfrm>
          <a:prstGeom prst="rect">
            <a:avLst/>
          </a:prstGeom>
        </p:spPr>
      </p:pic>
      <p:sp>
        <p:nvSpPr>
          <p:cNvPr id="29" name="ZoneTexte 28">
            <a:extLst>
              <a:ext uri="{FF2B5EF4-FFF2-40B4-BE49-F238E27FC236}">
                <a16:creationId xmlns:a16="http://schemas.microsoft.com/office/drawing/2014/main" id="{A65A1917-95BE-5048-92E5-F9EF6BEE332B}"/>
              </a:ext>
            </a:extLst>
          </p:cNvPr>
          <p:cNvSpPr txBox="1"/>
          <p:nvPr/>
        </p:nvSpPr>
        <p:spPr>
          <a:xfrm>
            <a:off x="8517786" y="4129087"/>
            <a:ext cx="1785828" cy="646331"/>
          </a:xfrm>
          <a:prstGeom prst="rect">
            <a:avLst/>
          </a:prstGeom>
          <a:noFill/>
        </p:spPr>
        <p:txBody>
          <a:bodyPr wrap="square" rtlCol="0">
            <a:spAutoFit/>
          </a:bodyPr>
          <a:lstStyle/>
          <a:p>
            <a:r>
              <a:rPr lang="fr-FR" b="1" dirty="0">
                <a:solidFill>
                  <a:srgbClr val="C00000"/>
                </a:solidFill>
              </a:rPr>
              <a:t>Instituer une Organisation </a:t>
            </a:r>
          </a:p>
        </p:txBody>
      </p:sp>
      <p:pic>
        <p:nvPicPr>
          <p:cNvPr id="33" name="Graphique 32" descr="Point d’interrogation">
            <a:extLst>
              <a:ext uri="{FF2B5EF4-FFF2-40B4-BE49-F238E27FC236}">
                <a16:creationId xmlns:a16="http://schemas.microsoft.com/office/drawing/2014/main" id="{3D46195E-CBFD-4B4C-951E-CAABBAED143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137492" y="2371141"/>
            <a:ext cx="914400" cy="914400"/>
          </a:xfrm>
          <a:prstGeom prst="rect">
            <a:avLst/>
          </a:prstGeom>
        </p:spPr>
      </p:pic>
      <p:sp>
        <p:nvSpPr>
          <p:cNvPr id="34" name="ZoneTexte 33">
            <a:extLst>
              <a:ext uri="{FF2B5EF4-FFF2-40B4-BE49-F238E27FC236}">
                <a16:creationId xmlns:a16="http://schemas.microsoft.com/office/drawing/2014/main" id="{EE20D3F6-027A-544B-B14D-E116B2AD2960}"/>
              </a:ext>
            </a:extLst>
          </p:cNvPr>
          <p:cNvSpPr txBox="1"/>
          <p:nvPr/>
        </p:nvSpPr>
        <p:spPr>
          <a:xfrm>
            <a:off x="4940807" y="1826334"/>
            <a:ext cx="1420559" cy="369332"/>
          </a:xfrm>
          <a:prstGeom prst="rect">
            <a:avLst/>
          </a:prstGeom>
          <a:noFill/>
        </p:spPr>
        <p:txBody>
          <a:bodyPr wrap="square" rtlCol="0">
            <a:spAutoFit/>
          </a:bodyPr>
          <a:lstStyle/>
          <a:p>
            <a:r>
              <a:rPr lang="fr-FR" b="1" dirty="0" err="1">
                <a:solidFill>
                  <a:srgbClr val="C00000"/>
                </a:solidFill>
              </a:rPr>
              <a:t>Valuation</a:t>
            </a:r>
            <a:endParaRPr lang="fr-FR" b="1" dirty="0">
              <a:solidFill>
                <a:srgbClr val="C00000"/>
              </a:solidFill>
            </a:endParaRPr>
          </a:p>
        </p:txBody>
      </p:sp>
      <p:sp>
        <p:nvSpPr>
          <p:cNvPr id="35" name="ZoneTexte 34">
            <a:extLst>
              <a:ext uri="{FF2B5EF4-FFF2-40B4-BE49-F238E27FC236}">
                <a16:creationId xmlns:a16="http://schemas.microsoft.com/office/drawing/2014/main" id="{8F9049AB-43F5-804C-A39F-956948860A4D}"/>
              </a:ext>
            </a:extLst>
          </p:cNvPr>
          <p:cNvSpPr txBox="1"/>
          <p:nvPr/>
        </p:nvSpPr>
        <p:spPr>
          <a:xfrm>
            <a:off x="6551202" y="1343220"/>
            <a:ext cx="1349786" cy="1200329"/>
          </a:xfrm>
          <a:prstGeom prst="rect">
            <a:avLst/>
          </a:prstGeom>
          <a:noFill/>
        </p:spPr>
        <p:txBody>
          <a:bodyPr wrap="square" rtlCol="0">
            <a:spAutoFit/>
          </a:bodyPr>
          <a:lstStyle/>
          <a:p>
            <a:r>
              <a:rPr lang="fr-FR" i="1" dirty="0"/>
              <a:t>Fins en vue</a:t>
            </a:r>
          </a:p>
          <a:p>
            <a:endParaRPr lang="fr-FR" i="1" dirty="0"/>
          </a:p>
          <a:p>
            <a:r>
              <a:rPr lang="fr-FR" i="1" dirty="0"/>
              <a:t>Moyens en vue</a:t>
            </a:r>
          </a:p>
        </p:txBody>
      </p:sp>
      <p:pic>
        <p:nvPicPr>
          <p:cNvPr id="37" name="Graphique 36" descr="Flèche en cercle">
            <a:extLst>
              <a:ext uri="{FF2B5EF4-FFF2-40B4-BE49-F238E27FC236}">
                <a16:creationId xmlns:a16="http://schemas.microsoft.com/office/drawing/2014/main" id="{DA3E6333-636A-244D-83C4-FF1B978DC12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67659" y="1369134"/>
            <a:ext cx="914400" cy="914400"/>
          </a:xfrm>
          <a:prstGeom prst="rect">
            <a:avLst/>
          </a:prstGeom>
        </p:spPr>
      </p:pic>
      <p:sp>
        <p:nvSpPr>
          <p:cNvPr id="38" name="ZoneTexte 37">
            <a:extLst>
              <a:ext uri="{FF2B5EF4-FFF2-40B4-BE49-F238E27FC236}">
                <a16:creationId xmlns:a16="http://schemas.microsoft.com/office/drawing/2014/main" id="{44A09117-26C1-4749-981F-ACA0918C72DE}"/>
              </a:ext>
            </a:extLst>
          </p:cNvPr>
          <p:cNvSpPr txBox="1"/>
          <p:nvPr/>
        </p:nvSpPr>
        <p:spPr>
          <a:xfrm>
            <a:off x="2281236" y="4886325"/>
            <a:ext cx="9758363" cy="1815882"/>
          </a:xfrm>
          <a:prstGeom prst="rect">
            <a:avLst/>
          </a:prstGeom>
          <a:noFill/>
        </p:spPr>
        <p:txBody>
          <a:bodyPr wrap="square" rtlCol="0">
            <a:spAutoFit/>
          </a:bodyPr>
          <a:lstStyle/>
          <a:p>
            <a:r>
              <a:rPr lang="fr-FR" sz="1600" dirty="0">
                <a:latin typeface="Avenir Book" panose="02000503020000020003" pitchFamily="2" charset="0"/>
              </a:rPr>
              <a:t>Autour de quoi et comment des personnes diverses – un public- peuvent-elles partager un problème lié au changement et s’organiser dans l’action pour le surmonter ? </a:t>
            </a:r>
          </a:p>
          <a:p>
            <a:r>
              <a:rPr lang="fr-FR" sz="1600" dirty="0">
                <a:latin typeface="Avenir Book" panose="02000503020000020003" pitchFamily="2" charset="0"/>
              </a:rPr>
              <a:t>Qu’est-ce qui peut permettre de poser le problème et de faire le diagnostic de ce qui fait problème </a:t>
            </a:r>
            <a:r>
              <a:rPr lang="fr-FR" sz="1600" b="1" dirty="0">
                <a:latin typeface="Avenir Book" panose="02000503020000020003" pitchFamily="2" charset="0"/>
              </a:rPr>
              <a:t>pour fonder un projet, un souhaitable</a:t>
            </a:r>
            <a:r>
              <a:rPr lang="fr-FR" sz="1600" dirty="0">
                <a:latin typeface="Avenir Book" panose="02000503020000020003" pitchFamily="2" charset="0"/>
              </a:rPr>
              <a:t>… </a:t>
            </a:r>
          </a:p>
          <a:p>
            <a:r>
              <a:rPr lang="fr-FR" sz="1600" dirty="0">
                <a:latin typeface="Avenir Book" panose="02000503020000020003" pitchFamily="2" charset="0"/>
              </a:rPr>
              <a:t>En expérimentant, i.e. en faisant une enquête. </a:t>
            </a:r>
          </a:p>
          <a:p>
            <a:r>
              <a:rPr lang="fr-FR" sz="1600" dirty="0">
                <a:latin typeface="Avenir Book" panose="02000503020000020003" pitchFamily="2" charset="0"/>
              </a:rPr>
              <a:t>De l’intrication fins en vue-moyens en vue… en prise avec l’action</a:t>
            </a:r>
          </a:p>
          <a:p>
            <a:endParaRPr lang="fr-FR" sz="1600" dirty="0">
              <a:latin typeface="Avenir Book" panose="02000503020000020003" pitchFamily="2" charset="0"/>
            </a:endParaRPr>
          </a:p>
        </p:txBody>
      </p:sp>
      <p:pic>
        <p:nvPicPr>
          <p:cNvPr id="39" name="Graphique 38" descr="Compas">
            <a:extLst>
              <a:ext uri="{FF2B5EF4-FFF2-40B4-BE49-F238E27FC236}">
                <a16:creationId xmlns:a16="http://schemas.microsoft.com/office/drawing/2014/main" id="{CEF182A6-0AA6-C74B-8AD6-569DFC8AFA7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443594" y="4927089"/>
            <a:ext cx="914400" cy="914400"/>
          </a:xfrm>
          <a:prstGeom prst="rect">
            <a:avLst/>
          </a:prstGeom>
        </p:spPr>
      </p:pic>
      <p:sp>
        <p:nvSpPr>
          <p:cNvPr id="40" name="Flèche vers la droite 39">
            <a:extLst>
              <a:ext uri="{FF2B5EF4-FFF2-40B4-BE49-F238E27FC236}">
                <a16:creationId xmlns:a16="http://schemas.microsoft.com/office/drawing/2014/main" id="{089ECA9B-6BCC-7941-A368-82D92942403C}"/>
              </a:ext>
            </a:extLst>
          </p:cNvPr>
          <p:cNvSpPr/>
          <p:nvPr/>
        </p:nvSpPr>
        <p:spPr>
          <a:xfrm>
            <a:off x="8882059" y="2971228"/>
            <a:ext cx="3157540" cy="3431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885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8F068-FD7D-4271-44E0-0A1E6E0411DE}"/>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9B028EE5-8841-6AFF-901C-6B0CA32A4052}"/>
              </a:ext>
            </a:extLst>
          </p:cNvPr>
          <p:cNvSpPr/>
          <p:nvPr/>
        </p:nvSpPr>
        <p:spPr>
          <a:xfrm>
            <a:off x="38902" y="123966"/>
            <a:ext cx="5648632" cy="56445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nSpc>
                <a:spcPct val="120000"/>
              </a:lnSpc>
            </a:pPr>
            <a:r>
              <a:rPr lang="fr-FR" sz="1600" dirty="0">
                <a:solidFill>
                  <a:schemeClr val="tx1"/>
                </a:solidFill>
                <a:latin typeface="Bahnschrift Light SemiCondensed" panose="020B0502040204020203" pitchFamily="34" charset="0"/>
              </a:rPr>
              <a:t>Processus finalisé – fin en vue -  </a:t>
            </a:r>
            <a:r>
              <a:rPr lang="fr-FR" sz="1600" b="1" i="1" dirty="0">
                <a:solidFill>
                  <a:schemeClr val="tx1"/>
                </a:solidFill>
                <a:latin typeface="Bahnschrift Light SemiCondensed" panose="020B0502040204020203" pitchFamily="34" charset="0"/>
              </a:rPr>
              <a:t>Une volonté relative au futur</a:t>
            </a:r>
          </a:p>
          <a:p>
            <a:pPr lvl="1">
              <a:lnSpc>
                <a:spcPct val="120000"/>
              </a:lnSpc>
            </a:pPr>
            <a:endParaRPr lang="fr-FR" sz="1600" b="1" i="1" dirty="0">
              <a:solidFill>
                <a:schemeClr val="tx1"/>
              </a:solidFill>
              <a:latin typeface="Bahnschrift Light SemiCondensed" panose="020B0502040204020203" pitchFamily="34" charset="0"/>
            </a:endParaRPr>
          </a:p>
          <a:p>
            <a:pPr lvl="1">
              <a:lnSpc>
                <a:spcPct val="120000"/>
              </a:lnSpc>
            </a:pPr>
            <a:r>
              <a:rPr lang="fr-FR" sz="1600" dirty="0">
                <a:solidFill>
                  <a:schemeClr val="tx1"/>
                </a:solidFill>
                <a:latin typeface="Bahnschrift Light SemiCondensed" panose="020B0502040204020203" pitchFamily="34" charset="0"/>
              </a:rPr>
              <a:t>Inscrit dans le temps – </a:t>
            </a:r>
            <a:r>
              <a:rPr lang="fr-FR" sz="1600" b="1" i="1" dirty="0">
                <a:solidFill>
                  <a:schemeClr val="tx1"/>
                </a:solidFill>
                <a:latin typeface="Bahnschrift Light SemiCondensed" panose="020B0502040204020203" pitchFamily="34" charset="0"/>
              </a:rPr>
              <a:t>une temporalité</a:t>
            </a:r>
          </a:p>
          <a:p>
            <a:pPr lvl="1">
              <a:lnSpc>
                <a:spcPct val="120000"/>
              </a:lnSpc>
            </a:pPr>
            <a:endParaRPr lang="fr-FR" sz="1600" b="1" i="1" dirty="0">
              <a:solidFill>
                <a:schemeClr val="tx1"/>
              </a:solidFill>
              <a:latin typeface="Bahnschrift Light SemiCondensed" panose="020B0502040204020203" pitchFamily="34" charset="0"/>
            </a:endParaRPr>
          </a:p>
          <a:p>
            <a:pPr lvl="1">
              <a:lnSpc>
                <a:spcPct val="120000"/>
              </a:lnSpc>
            </a:pPr>
            <a:r>
              <a:rPr lang="fr-FR" sz="1600" i="1" dirty="0">
                <a:solidFill>
                  <a:schemeClr val="tx1"/>
                </a:solidFill>
                <a:latin typeface="Bahnschrift Light SemiCondensed" panose="020B0502040204020203" pitchFamily="34" charset="0"/>
              </a:rPr>
              <a:t> </a:t>
            </a:r>
            <a:r>
              <a:rPr lang="fr-FR" sz="1600" b="1" i="1" dirty="0">
                <a:solidFill>
                  <a:schemeClr val="tx1"/>
                </a:solidFill>
                <a:latin typeface="Bahnschrift Light SemiCondensed" panose="020B0502040204020203" pitchFamily="34" charset="0"/>
              </a:rPr>
              <a:t>A la dimension collective </a:t>
            </a:r>
            <a:r>
              <a:rPr lang="fr-FR" sz="1600" i="1" dirty="0">
                <a:solidFill>
                  <a:schemeClr val="tx1"/>
                </a:solidFill>
                <a:latin typeface="Bahnschrift Light SemiCondensed" panose="020B0502040204020203" pitchFamily="34" charset="0"/>
              </a:rPr>
              <a:t>– </a:t>
            </a:r>
            <a:r>
              <a:rPr lang="fr-FR" sz="1600" dirty="0">
                <a:solidFill>
                  <a:schemeClr val="tx1"/>
                </a:solidFill>
                <a:latin typeface="Bahnschrift Light SemiCondensed" panose="020B0502040204020203" pitchFamily="34" charset="0"/>
              </a:rPr>
              <a:t>différenciation et interdépendance (coopérations/acteurs métier/projet/gouvernance/hiérarchies…)</a:t>
            </a:r>
          </a:p>
          <a:p>
            <a:pPr lvl="1">
              <a:lnSpc>
                <a:spcPct val="120000"/>
              </a:lnSpc>
            </a:pPr>
            <a:endParaRPr lang="fr-FR" sz="1600" dirty="0">
              <a:solidFill>
                <a:schemeClr val="tx1"/>
              </a:solidFill>
              <a:latin typeface="Bahnschrift Light SemiCondensed" panose="020B0502040204020203" pitchFamily="34" charset="0"/>
            </a:endParaRPr>
          </a:p>
          <a:p>
            <a:pPr lvl="1">
              <a:lnSpc>
                <a:spcPct val="120000"/>
              </a:lnSpc>
            </a:pPr>
            <a:r>
              <a:rPr lang="fr-FR" sz="1600" dirty="0">
                <a:solidFill>
                  <a:schemeClr val="tx1"/>
                </a:solidFill>
                <a:latin typeface="Bahnschrift Light SemiCondensed" panose="020B0502040204020203" pitchFamily="34" charset="0"/>
              </a:rPr>
              <a:t>- Le projet des uns s’impose au projet des autres</a:t>
            </a:r>
          </a:p>
          <a:p>
            <a:pPr lvl="1">
              <a:lnSpc>
                <a:spcPct val="120000"/>
              </a:lnSpc>
            </a:pPr>
            <a:r>
              <a:rPr lang="fr-FR" sz="1600" dirty="0">
                <a:solidFill>
                  <a:schemeClr val="tx1"/>
                </a:solidFill>
                <a:latin typeface="Bahnschrift Light SemiCondensed" panose="020B0502040204020203" pitchFamily="34" charset="0"/>
              </a:rPr>
              <a:t>- Cadre institué (et instituant) externe – </a:t>
            </a:r>
          </a:p>
          <a:p>
            <a:pPr lvl="1">
              <a:lnSpc>
                <a:spcPct val="120000"/>
              </a:lnSpc>
            </a:pPr>
            <a:r>
              <a:rPr lang="fr-FR" sz="1600" dirty="0">
                <a:solidFill>
                  <a:schemeClr val="tx1"/>
                </a:solidFill>
                <a:latin typeface="Bahnschrift Light SemiCondensed" panose="020B0502040204020203" pitchFamily="34" charset="0"/>
              </a:rPr>
              <a:t>- Moyens- Matérialités </a:t>
            </a:r>
          </a:p>
          <a:p>
            <a:pPr lvl="1">
              <a:lnSpc>
                <a:spcPct val="120000"/>
              </a:lnSpc>
            </a:pPr>
            <a:r>
              <a:rPr lang="fr-FR" sz="1600" dirty="0">
                <a:solidFill>
                  <a:schemeClr val="tx1"/>
                </a:solidFill>
                <a:latin typeface="Bahnschrift Light SemiCondensed" panose="020B0502040204020203" pitchFamily="34" charset="0"/>
              </a:rPr>
              <a:t>- Quelque chose à concevoir</a:t>
            </a:r>
          </a:p>
          <a:p>
            <a:pPr lvl="1">
              <a:lnSpc>
                <a:spcPct val="120000"/>
              </a:lnSpc>
            </a:pPr>
            <a:r>
              <a:rPr lang="fr-FR" sz="1600" dirty="0">
                <a:solidFill>
                  <a:schemeClr val="tx1"/>
                </a:solidFill>
                <a:latin typeface="Bahnschrift Light SemiCondensed" panose="020B0502040204020203" pitchFamily="34" charset="0"/>
              </a:rPr>
              <a:t>- Périmètre de l’entreprise</a:t>
            </a:r>
          </a:p>
          <a:p>
            <a:pPr lvl="1">
              <a:lnSpc>
                <a:spcPct val="120000"/>
              </a:lnSpc>
            </a:pPr>
            <a:r>
              <a:rPr lang="fr-FR" sz="1600" dirty="0">
                <a:solidFill>
                  <a:schemeClr val="tx1"/>
                </a:solidFill>
                <a:latin typeface="Bahnschrift Light SemiCondensed" panose="020B0502040204020203" pitchFamily="34" charset="0"/>
              </a:rPr>
              <a:t>- Réglé ? Innovant ? (pas forcément </a:t>
            </a:r>
            <a:r>
              <a:rPr lang="fr-FR" sz="1600" dirty="0">
                <a:latin typeface="Bahnschrift Light SemiCondensed" panose="020B0502040204020203" pitchFamily="34" charset="0"/>
              </a:rPr>
              <a:t>utopique)</a:t>
            </a:r>
          </a:p>
          <a:p>
            <a:pPr lvl="1">
              <a:lnSpc>
                <a:spcPct val="120000"/>
              </a:lnSpc>
            </a:pPr>
            <a:r>
              <a:rPr lang="fr-FR" sz="1600" b="1" i="1" dirty="0">
                <a:solidFill>
                  <a:schemeClr val="accent1"/>
                </a:solidFill>
                <a:latin typeface="Bahnschrift Light SemiCondensed" panose="020B0502040204020203" pitchFamily="34" charset="0"/>
              </a:rPr>
              <a:t>   </a:t>
            </a:r>
            <a:r>
              <a:rPr lang="fr-FR" sz="1600" i="1" dirty="0">
                <a:solidFill>
                  <a:schemeClr val="accent1"/>
                </a:solidFill>
                <a:latin typeface="Bahnschrift Light SemiCondensed" panose="020B0502040204020203" pitchFamily="34" charset="0"/>
              </a:rPr>
              <a:t>Enrichir le projet, agir dans, agir sur, donner place au travailler</a:t>
            </a:r>
          </a:p>
          <a:p>
            <a:pPr lvl="1">
              <a:lnSpc>
                <a:spcPct val="120000"/>
              </a:lnSpc>
            </a:pPr>
            <a:r>
              <a:rPr lang="fr-FR" sz="1600" i="1" dirty="0">
                <a:solidFill>
                  <a:schemeClr val="accent1"/>
                </a:solidFill>
                <a:latin typeface="Bahnschrift Light SemiCondensed" panose="020B0502040204020203" pitchFamily="34" charset="0"/>
              </a:rPr>
              <a:t>  Poser le problème-résoudre le problème - problématisation</a:t>
            </a:r>
          </a:p>
        </p:txBody>
      </p:sp>
      <p:sp>
        <p:nvSpPr>
          <p:cNvPr id="4" name="Rectangle : coins arrondis 3">
            <a:extLst>
              <a:ext uri="{FF2B5EF4-FFF2-40B4-BE49-F238E27FC236}">
                <a16:creationId xmlns:a16="http://schemas.microsoft.com/office/drawing/2014/main" id="{9E7D6DED-1E6E-92E4-CA39-F265975D775F}"/>
              </a:ext>
            </a:extLst>
          </p:cNvPr>
          <p:cNvSpPr/>
          <p:nvPr/>
        </p:nvSpPr>
        <p:spPr>
          <a:xfrm>
            <a:off x="5668520" y="8153"/>
            <a:ext cx="6533938" cy="587621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nSpc>
                <a:spcPct val="120000"/>
              </a:lnSpc>
            </a:pPr>
            <a:endParaRPr lang="fr-FR" sz="1600" b="1" i="1" dirty="0">
              <a:solidFill>
                <a:schemeClr val="tx1"/>
              </a:solidFill>
              <a:latin typeface="Bahnschrift Light SemiCondensed" panose="020B0502040204020203" pitchFamily="34" charset="0"/>
            </a:endParaRPr>
          </a:p>
          <a:p>
            <a:pPr lvl="1">
              <a:lnSpc>
                <a:spcPct val="120000"/>
              </a:lnSpc>
            </a:pPr>
            <a:r>
              <a:rPr lang="fr-FR" sz="1600" b="1" i="1" dirty="0">
                <a:solidFill>
                  <a:schemeClr val="tx1"/>
                </a:solidFill>
                <a:latin typeface="Bahnschrift Light SemiCondensed" panose="020B0502040204020203" pitchFamily="34" charset="0"/>
              </a:rPr>
              <a:t>Fin en vue utopique</a:t>
            </a:r>
            <a:r>
              <a:rPr lang="fr-FR" sz="1600" b="1" dirty="0">
                <a:solidFill>
                  <a:schemeClr val="tx1"/>
                </a:solidFill>
                <a:latin typeface="Bahnschrift Light SemiCondensed" panose="020B0502040204020203" pitchFamily="34" charset="0"/>
              </a:rPr>
              <a:t>* </a:t>
            </a:r>
            <a:r>
              <a:rPr lang="fr-FR" sz="1600" dirty="0">
                <a:solidFill>
                  <a:schemeClr val="tx1"/>
                </a:solidFill>
                <a:latin typeface="Bahnschrift Light SemiCondensed" panose="020B0502040204020203" pitchFamily="34" charset="0"/>
              </a:rPr>
              <a:t>-  Perspective </a:t>
            </a:r>
            <a:r>
              <a:rPr lang="fr-FR" sz="1600" dirty="0" err="1">
                <a:solidFill>
                  <a:schemeClr val="tx1"/>
                </a:solidFill>
                <a:latin typeface="Bahnschrift Light SemiCondensed" panose="020B0502040204020203" pitchFamily="34" charset="0"/>
              </a:rPr>
              <a:t>a-temporelle</a:t>
            </a:r>
            <a:r>
              <a:rPr lang="fr-FR" sz="1600" dirty="0">
                <a:solidFill>
                  <a:schemeClr val="tx1"/>
                </a:solidFill>
                <a:latin typeface="Bahnschrift Light SemiCondensed" panose="020B0502040204020203" pitchFamily="34" charset="0"/>
              </a:rPr>
              <a:t> (mais…)</a:t>
            </a:r>
          </a:p>
          <a:p>
            <a:pPr lvl="1">
              <a:lnSpc>
                <a:spcPct val="120000"/>
              </a:lnSpc>
            </a:pPr>
            <a:endParaRPr lang="fr-FR" sz="1600" b="1" i="1" dirty="0">
              <a:solidFill>
                <a:schemeClr val="tx1"/>
              </a:solidFill>
              <a:latin typeface="Bahnschrift Light SemiCondensed" panose="020B0502040204020203" pitchFamily="34" charset="0"/>
            </a:endParaRPr>
          </a:p>
          <a:p>
            <a:pPr lvl="1">
              <a:lnSpc>
                <a:spcPct val="120000"/>
              </a:lnSpc>
            </a:pPr>
            <a:r>
              <a:rPr lang="fr-FR" sz="1600" b="1" i="1" dirty="0">
                <a:solidFill>
                  <a:schemeClr val="tx1"/>
                </a:solidFill>
                <a:latin typeface="Bahnschrift Light SemiCondensed" panose="020B0502040204020203" pitchFamily="34" charset="0"/>
              </a:rPr>
              <a:t>Circularité </a:t>
            </a:r>
            <a:r>
              <a:rPr lang="fr-FR" sz="1600" b="1" dirty="0">
                <a:solidFill>
                  <a:schemeClr val="tx1"/>
                </a:solidFill>
                <a:latin typeface="Bahnschrift Light SemiCondensed" panose="020B0502040204020203" pitchFamily="34" charset="0"/>
              </a:rPr>
              <a:t>passé</a:t>
            </a:r>
            <a:r>
              <a:rPr lang="fr-FR" sz="1600" dirty="0">
                <a:solidFill>
                  <a:schemeClr val="tx1"/>
                </a:solidFill>
                <a:latin typeface="Bahnschrift Light SemiCondensed" panose="020B0502040204020203" pitchFamily="34" charset="0"/>
              </a:rPr>
              <a:t>/présent/futur,</a:t>
            </a:r>
            <a:r>
              <a:rPr lang="fr-FR" sz="1600" i="1" dirty="0">
                <a:solidFill>
                  <a:schemeClr val="tx1"/>
                </a:solidFill>
                <a:latin typeface="Bahnschrift Light SemiCondensed" panose="020B0502040204020203" pitchFamily="34" charset="0"/>
              </a:rPr>
              <a:t> </a:t>
            </a:r>
            <a:r>
              <a:rPr lang="fr-FR" sz="1600" b="1" i="1" dirty="0">
                <a:solidFill>
                  <a:schemeClr val="tx1"/>
                </a:solidFill>
                <a:latin typeface="Bahnschrift Light SemiCondensed" panose="020B0502040204020203" pitchFamily="34" charset="0"/>
              </a:rPr>
              <a:t>urgence &amp; non -clôture</a:t>
            </a:r>
          </a:p>
          <a:p>
            <a:pPr lvl="1">
              <a:lnSpc>
                <a:spcPct val="120000"/>
              </a:lnSpc>
            </a:pPr>
            <a:endParaRPr lang="fr-FR" sz="1600" b="1" i="1" dirty="0">
              <a:solidFill>
                <a:schemeClr val="tx1"/>
              </a:solidFill>
              <a:latin typeface="Bahnschrift Light SemiCondensed" panose="020B0502040204020203" pitchFamily="34" charset="0"/>
            </a:endParaRPr>
          </a:p>
          <a:p>
            <a:pPr lvl="1">
              <a:lnSpc>
                <a:spcPct val="120000"/>
              </a:lnSpc>
            </a:pPr>
            <a:r>
              <a:rPr lang="fr-FR" sz="1600" b="1" i="1" dirty="0">
                <a:solidFill>
                  <a:schemeClr val="tx1"/>
                </a:solidFill>
                <a:latin typeface="Bahnschrift Light SemiCondensed" panose="020B0502040204020203" pitchFamily="34" charset="0"/>
              </a:rPr>
              <a:t>Une multiplicité d’acteurs</a:t>
            </a:r>
            <a:r>
              <a:rPr lang="fr-FR" sz="1600" dirty="0">
                <a:solidFill>
                  <a:schemeClr val="tx1"/>
                </a:solidFill>
                <a:latin typeface="Bahnschrift Light SemiCondensed" panose="020B0502040204020203" pitchFamily="34" charset="0"/>
              </a:rPr>
              <a:t> professionnels, élus, bénévoles, tiers de confiance, institutions, etc. légitimés ou pas, constitués ou pas, </a:t>
            </a:r>
            <a:r>
              <a:rPr lang="fr-FR" sz="1600" b="1" i="1" dirty="0">
                <a:solidFill>
                  <a:schemeClr val="tx1"/>
                </a:solidFill>
                <a:latin typeface="Bahnschrift Light SemiCondensed" panose="020B0502040204020203" pitchFamily="34" charset="0"/>
              </a:rPr>
              <a:t>un public </a:t>
            </a:r>
            <a:r>
              <a:rPr lang="fr-FR" sz="1600" dirty="0">
                <a:solidFill>
                  <a:schemeClr val="tx1"/>
                </a:solidFill>
                <a:latin typeface="Bahnschrift Light SemiCondensed" panose="020B0502040204020203" pitchFamily="34" charset="0"/>
              </a:rPr>
              <a:t>? (association, communication, coordination ...)</a:t>
            </a:r>
          </a:p>
          <a:p>
            <a:pPr lvl="1">
              <a:lnSpc>
                <a:spcPct val="120000"/>
              </a:lnSpc>
            </a:pPr>
            <a:endParaRPr lang="fr-FR" sz="1600" dirty="0">
              <a:solidFill>
                <a:schemeClr val="tx1"/>
              </a:solidFill>
              <a:latin typeface="Bahnschrift Light SemiCondensed" panose="020B0502040204020203" pitchFamily="34" charset="0"/>
            </a:endParaRPr>
          </a:p>
          <a:p>
            <a:pPr lvl="1">
              <a:lnSpc>
                <a:spcPct val="120000"/>
              </a:lnSpc>
            </a:pPr>
            <a:endParaRPr lang="fr-FR" sz="1600" dirty="0">
              <a:solidFill>
                <a:schemeClr val="tx1"/>
              </a:solidFill>
              <a:latin typeface="Bahnschrift Light SemiCondensed" panose="020B0502040204020203" pitchFamily="34" charset="0"/>
            </a:endParaRPr>
          </a:p>
          <a:p>
            <a:pPr marL="742950" lvl="1" indent="-285750">
              <a:lnSpc>
                <a:spcPct val="120000"/>
              </a:lnSpc>
              <a:buFontTx/>
              <a:buChar char="-"/>
            </a:pPr>
            <a:r>
              <a:rPr lang="fr-FR" sz="1600" dirty="0">
                <a:solidFill>
                  <a:schemeClr val="tx1"/>
                </a:solidFill>
                <a:latin typeface="Bahnschrift Light SemiCondensed" panose="020B0502040204020203" pitchFamily="34" charset="0"/>
              </a:rPr>
              <a:t>A constituer ensemble</a:t>
            </a:r>
          </a:p>
          <a:p>
            <a:pPr marL="742950" lvl="1" indent="-285750">
              <a:lnSpc>
                <a:spcPct val="120000"/>
              </a:lnSpc>
              <a:buFontTx/>
              <a:buChar char="-"/>
            </a:pPr>
            <a:r>
              <a:rPr lang="fr-FR" sz="1600" dirty="0">
                <a:solidFill>
                  <a:schemeClr val="tx1"/>
                </a:solidFill>
                <a:latin typeface="Bahnschrift Light SemiCondensed" panose="020B0502040204020203" pitchFamily="34" charset="0"/>
              </a:rPr>
              <a:t> A constituer en « interne » et ensemble</a:t>
            </a:r>
          </a:p>
          <a:p>
            <a:pPr marL="742950" lvl="1" indent="-285750">
              <a:lnSpc>
                <a:spcPct val="120000"/>
              </a:lnSpc>
              <a:buFontTx/>
              <a:buChar char="-"/>
            </a:pPr>
            <a:r>
              <a:rPr lang="fr-FR" sz="1600" dirty="0">
                <a:solidFill>
                  <a:schemeClr val="tx1"/>
                </a:solidFill>
                <a:latin typeface="Bahnschrift Light SemiCondensed" panose="020B0502040204020203" pitchFamily="34" charset="0"/>
              </a:rPr>
              <a:t>?? Liés aux fins ? Parfois au cœur (</a:t>
            </a:r>
            <a:r>
              <a:rPr lang="fr-FR" sz="1600" dirty="0" err="1">
                <a:solidFill>
                  <a:schemeClr val="tx1"/>
                </a:solidFill>
                <a:latin typeface="Bahnschrift Light SemiCondensed" panose="020B0502040204020203" pitchFamily="34" charset="0"/>
              </a:rPr>
              <a:t>p.e</a:t>
            </a:r>
            <a:r>
              <a:rPr lang="fr-FR" sz="1600" dirty="0">
                <a:solidFill>
                  <a:schemeClr val="tx1"/>
                </a:solidFill>
                <a:latin typeface="Bahnschrift Light SemiCondensed" panose="020B0502040204020203" pitchFamily="34" charset="0"/>
              </a:rPr>
              <a:t>. les fermes, Saint Fons…) </a:t>
            </a:r>
          </a:p>
          <a:p>
            <a:pPr marL="742950" lvl="1" indent="-285750">
              <a:lnSpc>
                <a:spcPct val="120000"/>
              </a:lnSpc>
              <a:buFontTx/>
              <a:buChar char="-"/>
            </a:pPr>
            <a:r>
              <a:rPr lang="fr-FR" sz="1600" dirty="0">
                <a:solidFill>
                  <a:schemeClr val="tx1"/>
                </a:solidFill>
                <a:latin typeface="Bahnschrift Light SemiCondensed" panose="020B0502040204020203" pitchFamily="34" charset="0"/>
              </a:rPr>
              <a:t>Un milieu, un ECT, ??? Un système de travail territorialisé ?</a:t>
            </a:r>
          </a:p>
          <a:p>
            <a:pPr marL="742950" lvl="1" indent="-285750">
              <a:lnSpc>
                <a:spcPct val="120000"/>
              </a:lnSpc>
              <a:buFontTx/>
              <a:buChar char="-"/>
            </a:pPr>
            <a:r>
              <a:rPr lang="fr-FR" sz="1600" dirty="0">
                <a:solidFill>
                  <a:schemeClr val="tx1"/>
                </a:solidFill>
                <a:latin typeface="Bahnschrift Light SemiCondensed" panose="020B0502040204020203" pitchFamily="34" charset="0"/>
              </a:rPr>
              <a:t>Dimension territoriale, hors des structures réglementaires</a:t>
            </a:r>
          </a:p>
          <a:p>
            <a:pPr marL="742950" lvl="1" indent="-285750">
              <a:lnSpc>
                <a:spcPct val="120000"/>
              </a:lnSpc>
              <a:buFontTx/>
              <a:buChar char="-"/>
            </a:pPr>
            <a:r>
              <a:rPr lang="fr-FR" sz="1600" dirty="0">
                <a:solidFill>
                  <a:schemeClr val="tx1"/>
                </a:solidFill>
                <a:latin typeface="Bahnschrift Light SemiCondensed" panose="020B0502040204020203" pitchFamily="34" charset="0"/>
              </a:rPr>
              <a:t>Innovant – </a:t>
            </a:r>
            <a:r>
              <a:rPr lang="fr-FR" sz="1600" i="1" dirty="0">
                <a:solidFill>
                  <a:schemeClr val="accent1"/>
                </a:solidFill>
                <a:latin typeface="Bahnschrift Light SemiCondensed" panose="020B0502040204020203" pitchFamily="34" charset="0"/>
              </a:rPr>
              <a:t>transitions professionnelles </a:t>
            </a:r>
            <a:r>
              <a:rPr lang="fr-FR" sz="1600" b="1" i="1" dirty="0">
                <a:solidFill>
                  <a:schemeClr val="accent1"/>
                </a:solidFill>
                <a:latin typeface="Bahnschrift Light SemiCondensed" panose="020B0502040204020203" pitchFamily="34" charset="0"/>
              </a:rPr>
              <a:t>mais…</a:t>
            </a:r>
          </a:p>
          <a:p>
            <a:pPr lvl="1">
              <a:lnSpc>
                <a:spcPct val="120000"/>
              </a:lnSpc>
            </a:pPr>
            <a:r>
              <a:rPr lang="fr-FR" sz="1600" dirty="0">
                <a:solidFill>
                  <a:srgbClr val="C00000"/>
                </a:solidFill>
                <a:latin typeface="Bahnschrift Light SemiCondensed" panose="020B0502040204020203" pitchFamily="34" charset="0"/>
              </a:rPr>
              <a:t>      </a:t>
            </a:r>
            <a:r>
              <a:rPr lang="fr-FR" sz="1600" i="1" dirty="0">
                <a:solidFill>
                  <a:schemeClr val="accent1"/>
                </a:solidFill>
                <a:latin typeface="Bahnschrift Light SemiCondensed" panose="020B0502040204020203" pitchFamily="34" charset="0"/>
              </a:rPr>
              <a:t>Faire advenir</a:t>
            </a:r>
          </a:p>
          <a:p>
            <a:pPr lvl="1">
              <a:lnSpc>
                <a:spcPct val="120000"/>
              </a:lnSpc>
            </a:pPr>
            <a:r>
              <a:rPr lang="fr-FR" sz="1600" i="1" dirty="0">
                <a:solidFill>
                  <a:schemeClr val="accent1"/>
                </a:solidFill>
                <a:latin typeface="Bahnschrift Light SemiCondensed" panose="020B0502040204020203" pitchFamily="34" charset="0"/>
              </a:rPr>
              <a:t>      </a:t>
            </a:r>
            <a:r>
              <a:rPr lang="fr-FR" sz="1600" i="1" dirty="0" err="1">
                <a:solidFill>
                  <a:schemeClr val="accent1"/>
                </a:solidFill>
                <a:latin typeface="Bahnschrift Light SemiCondensed" panose="020B0502040204020203" pitchFamily="34" charset="0"/>
              </a:rPr>
              <a:t>Problémation</a:t>
            </a:r>
            <a:r>
              <a:rPr lang="fr-FR" sz="1600" i="1" dirty="0">
                <a:solidFill>
                  <a:schemeClr val="accent1"/>
                </a:solidFill>
                <a:latin typeface="Bahnschrift Light SemiCondensed" panose="020B0502040204020203" pitchFamily="34" charset="0"/>
              </a:rPr>
              <a:t>- enquêter </a:t>
            </a:r>
          </a:p>
          <a:p>
            <a:pPr lvl="1">
              <a:lnSpc>
                <a:spcPct val="120000"/>
              </a:lnSpc>
            </a:pPr>
            <a:r>
              <a:rPr lang="fr-FR" sz="1600" i="1" dirty="0">
                <a:solidFill>
                  <a:schemeClr val="accent1"/>
                </a:solidFill>
                <a:latin typeface="Bahnschrift Light SemiCondensed" panose="020B0502040204020203" pitchFamily="34" charset="0"/>
              </a:rPr>
              <a:t>      </a:t>
            </a:r>
            <a:r>
              <a:rPr lang="fr-FR" sz="1600" i="1" dirty="0" err="1">
                <a:solidFill>
                  <a:schemeClr val="accent1"/>
                </a:solidFill>
                <a:latin typeface="Bahnschrift Light SemiCondensed" panose="020B0502040204020203" pitchFamily="34" charset="0"/>
              </a:rPr>
              <a:t>SouhaitableS</a:t>
            </a:r>
            <a:r>
              <a:rPr lang="fr-FR" sz="1600" i="1" dirty="0">
                <a:solidFill>
                  <a:schemeClr val="accent1"/>
                </a:solidFill>
                <a:latin typeface="Bahnschrift Light SemiCondensed" panose="020B0502040204020203" pitchFamily="34" charset="0"/>
              </a:rPr>
              <a:t>/</a:t>
            </a:r>
            <a:r>
              <a:rPr lang="fr-FR" sz="1600" i="1" dirty="0" err="1">
                <a:solidFill>
                  <a:schemeClr val="accent1"/>
                </a:solidFill>
                <a:latin typeface="Bahnschrift Light SemiCondensed" panose="020B0502040204020203" pitchFamily="34" charset="0"/>
              </a:rPr>
              <a:t>PossibleS</a:t>
            </a:r>
            <a:endParaRPr lang="fr-FR" sz="1600" i="1" dirty="0">
              <a:solidFill>
                <a:schemeClr val="accent1"/>
              </a:solidFill>
              <a:latin typeface="Bahnschrift Light SemiCondensed" panose="020B0502040204020203" pitchFamily="34" charset="0"/>
            </a:endParaRPr>
          </a:p>
        </p:txBody>
      </p:sp>
      <p:pic>
        <p:nvPicPr>
          <p:cNvPr id="5" name="Graphique 4" descr="Retour avec un remplissage uni">
            <a:extLst>
              <a:ext uri="{FF2B5EF4-FFF2-40B4-BE49-F238E27FC236}">
                <a16:creationId xmlns:a16="http://schemas.microsoft.com/office/drawing/2014/main" id="{F6EFE3F8-D00B-F96F-0135-FB84F13B78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989673">
            <a:off x="5751863" y="5329947"/>
            <a:ext cx="993037" cy="993037"/>
          </a:xfrm>
          <a:prstGeom prst="rect">
            <a:avLst/>
          </a:prstGeom>
        </p:spPr>
      </p:pic>
      <p:sp>
        <p:nvSpPr>
          <p:cNvPr id="7" name="ZoneTexte 6">
            <a:extLst>
              <a:ext uri="{FF2B5EF4-FFF2-40B4-BE49-F238E27FC236}">
                <a16:creationId xmlns:a16="http://schemas.microsoft.com/office/drawing/2014/main" id="{CC74BEA2-333D-41C0-AE79-C6910A38307C}"/>
              </a:ext>
            </a:extLst>
          </p:cNvPr>
          <p:cNvSpPr txBox="1"/>
          <p:nvPr/>
        </p:nvSpPr>
        <p:spPr>
          <a:xfrm>
            <a:off x="2156952" y="6126902"/>
            <a:ext cx="6201696" cy="731098"/>
          </a:xfrm>
          <a:prstGeom prst="rect">
            <a:avLst/>
          </a:prstGeom>
          <a:noFill/>
        </p:spPr>
        <p:txBody>
          <a:bodyPr wrap="square">
            <a:spAutoFit/>
          </a:bodyPr>
          <a:lstStyle/>
          <a:p>
            <a:pPr lvl="1" algn="ctr">
              <a:lnSpc>
                <a:spcPct val="120000"/>
              </a:lnSpc>
            </a:pPr>
            <a:r>
              <a:rPr lang="fr-FR" sz="1800" i="1" dirty="0">
                <a:solidFill>
                  <a:schemeClr val="accent1"/>
                </a:solidFill>
                <a:latin typeface="Bahnschrift Light SemiCondensed" panose="020B0502040204020203" pitchFamily="34" charset="0"/>
              </a:rPr>
              <a:t>Besoin de cadres et d’arrière-plans  (Berger, Bloch, Dewey, </a:t>
            </a:r>
            <a:r>
              <a:rPr lang="fr-FR" sz="1800" b="1" i="1" dirty="0">
                <a:solidFill>
                  <a:schemeClr val="accent1"/>
                </a:solidFill>
                <a:latin typeface="Bahnschrift Light SemiCondensed" panose="020B0502040204020203" pitchFamily="34" charset="0"/>
              </a:rPr>
              <a:t>et l’équipe !!! )</a:t>
            </a:r>
          </a:p>
        </p:txBody>
      </p:sp>
      <p:pic>
        <p:nvPicPr>
          <p:cNvPr id="8" name="Image 7">
            <a:extLst>
              <a:ext uri="{FF2B5EF4-FFF2-40B4-BE49-F238E27FC236}">
                <a16:creationId xmlns:a16="http://schemas.microsoft.com/office/drawing/2014/main" id="{3730EE28-1D59-538C-CAF2-1683DBA877EF}"/>
              </a:ext>
            </a:extLst>
          </p:cNvPr>
          <p:cNvPicPr>
            <a:picLocks noChangeAspect="1"/>
          </p:cNvPicPr>
          <p:nvPr/>
        </p:nvPicPr>
        <p:blipFill>
          <a:blip r:embed="rId5"/>
          <a:stretch>
            <a:fillRect/>
          </a:stretch>
        </p:blipFill>
        <p:spPr>
          <a:xfrm>
            <a:off x="8581067" y="5644595"/>
            <a:ext cx="959443" cy="1032776"/>
          </a:xfrm>
          <a:prstGeom prst="rect">
            <a:avLst/>
          </a:prstGeom>
        </p:spPr>
      </p:pic>
      <p:pic>
        <p:nvPicPr>
          <p:cNvPr id="9" name="Image 8">
            <a:extLst>
              <a:ext uri="{FF2B5EF4-FFF2-40B4-BE49-F238E27FC236}">
                <a16:creationId xmlns:a16="http://schemas.microsoft.com/office/drawing/2014/main" id="{3D5BA57D-89E2-E8F5-6AED-63FE366861F0}"/>
              </a:ext>
            </a:extLst>
          </p:cNvPr>
          <p:cNvPicPr>
            <a:picLocks noChangeAspect="1"/>
          </p:cNvPicPr>
          <p:nvPr/>
        </p:nvPicPr>
        <p:blipFill>
          <a:blip r:embed="rId6"/>
          <a:stretch>
            <a:fillRect/>
          </a:stretch>
        </p:blipFill>
        <p:spPr>
          <a:xfrm>
            <a:off x="9656083" y="5644596"/>
            <a:ext cx="1058118" cy="1032776"/>
          </a:xfrm>
          <a:prstGeom prst="rect">
            <a:avLst/>
          </a:prstGeom>
        </p:spPr>
      </p:pic>
      <p:pic>
        <p:nvPicPr>
          <p:cNvPr id="11" name="Image 10">
            <a:extLst>
              <a:ext uri="{FF2B5EF4-FFF2-40B4-BE49-F238E27FC236}">
                <a16:creationId xmlns:a16="http://schemas.microsoft.com/office/drawing/2014/main" id="{BD54D088-CE36-CCA3-B22E-A538375B7DF0}"/>
              </a:ext>
            </a:extLst>
          </p:cNvPr>
          <p:cNvPicPr>
            <a:picLocks noChangeAspect="1"/>
          </p:cNvPicPr>
          <p:nvPr/>
        </p:nvPicPr>
        <p:blipFill>
          <a:blip r:embed="rId7"/>
          <a:stretch>
            <a:fillRect/>
          </a:stretch>
        </p:blipFill>
        <p:spPr>
          <a:xfrm>
            <a:off x="10837945" y="5644595"/>
            <a:ext cx="1173691" cy="1032776"/>
          </a:xfrm>
          <a:prstGeom prst="rect">
            <a:avLst/>
          </a:prstGeom>
        </p:spPr>
      </p:pic>
      <p:pic>
        <p:nvPicPr>
          <p:cNvPr id="15" name="Graphique 14" descr="Retour contour">
            <a:extLst>
              <a:ext uri="{FF2B5EF4-FFF2-40B4-BE49-F238E27FC236}">
                <a16:creationId xmlns:a16="http://schemas.microsoft.com/office/drawing/2014/main" id="{D5DCE8F0-8453-C6A0-4B28-775DA92322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29714">
            <a:off x="5240808" y="-97920"/>
            <a:ext cx="914400" cy="914400"/>
          </a:xfrm>
          <a:prstGeom prst="rect">
            <a:avLst/>
          </a:prstGeom>
        </p:spPr>
      </p:pic>
      <p:pic>
        <p:nvPicPr>
          <p:cNvPr id="16" name="Graphique 15" descr="Retour contour">
            <a:extLst>
              <a:ext uri="{FF2B5EF4-FFF2-40B4-BE49-F238E27FC236}">
                <a16:creationId xmlns:a16="http://schemas.microsoft.com/office/drawing/2014/main" id="{DB4B5F05-EEE3-A154-D238-DAA6D55005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929714">
            <a:off x="5211320" y="625541"/>
            <a:ext cx="914400" cy="914400"/>
          </a:xfrm>
          <a:prstGeom prst="rect">
            <a:avLst/>
          </a:prstGeom>
        </p:spPr>
      </p:pic>
      <p:pic>
        <p:nvPicPr>
          <p:cNvPr id="18" name="Graphique 17" descr="Retour contour">
            <a:extLst>
              <a:ext uri="{FF2B5EF4-FFF2-40B4-BE49-F238E27FC236}">
                <a16:creationId xmlns:a16="http://schemas.microsoft.com/office/drawing/2014/main" id="{2A5C2420-0C50-17BD-C111-0CC64445CA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209694">
            <a:off x="5240807" y="1500868"/>
            <a:ext cx="914400" cy="914400"/>
          </a:xfrm>
          <a:prstGeom prst="rect">
            <a:avLst/>
          </a:prstGeom>
        </p:spPr>
      </p:pic>
    </p:spTree>
    <p:extLst>
      <p:ext uri="{BB962C8B-B14F-4D97-AF65-F5344CB8AC3E}">
        <p14:creationId xmlns:p14="http://schemas.microsoft.com/office/powerpoint/2010/main" val="3577671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1272FE7C-374C-23A3-FA9B-F725FC73DD62}"/>
              </a:ext>
            </a:extLst>
          </p:cNvPr>
          <p:cNvSpPr/>
          <p:nvPr/>
        </p:nvSpPr>
        <p:spPr>
          <a:xfrm>
            <a:off x="0" y="286871"/>
            <a:ext cx="2617694" cy="17032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Situation problématique</a:t>
            </a:r>
          </a:p>
          <a:p>
            <a:pPr algn="ctr"/>
            <a:r>
              <a:rPr lang="fr-FR" dirty="0"/>
              <a:t>crise</a:t>
            </a:r>
          </a:p>
        </p:txBody>
      </p:sp>
      <p:sp>
        <p:nvSpPr>
          <p:cNvPr id="3" name="ZoneTexte 2">
            <a:extLst>
              <a:ext uri="{FF2B5EF4-FFF2-40B4-BE49-F238E27FC236}">
                <a16:creationId xmlns:a16="http://schemas.microsoft.com/office/drawing/2014/main" id="{1EBAA40C-15FB-08F7-CD85-41317FDE2610}"/>
              </a:ext>
            </a:extLst>
          </p:cNvPr>
          <p:cNvSpPr txBox="1"/>
          <p:nvPr/>
        </p:nvSpPr>
        <p:spPr>
          <a:xfrm>
            <a:off x="2617694" y="609600"/>
            <a:ext cx="2277035" cy="1477328"/>
          </a:xfrm>
          <a:prstGeom prst="rect">
            <a:avLst/>
          </a:prstGeom>
          <a:noFill/>
        </p:spPr>
        <p:txBody>
          <a:bodyPr wrap="square" rtlCol="0">
            <a:spAutoFit/>
          </a:bodyPr>
          <a:lstStyle/>
          <a:p>
            <a:r>
              <a:rPr lang="fr-FR" dirty="0"/>
              <a:t>Valuation</a:t>
            </a:r>
          </a:p>
          <a:p>
            <a:r>
              <a:rPr lang="fr-FR" dirty="0"/>
              <a:t>Critique et imagination idéalisatrice</a:t>
            </a:r>
          </a:p>
          <a:p>
            <a:endParaRPr lang="fr-FR" dirty="0"/>
          </a:p>
        </p:txBody>
      </p:sp>
      <p:pic>
        <p:nvPicPr>
          <p:cNvPr id="5" name="Graphique 4" descr="Flèche : pivoter à droite">
            <a:extLst>
              <a:ext uri="{FF2B5EF4-FFF2-40B4-BE49-F238E27FC236}">
                <a16:creationId xmlns:a16="http://schemas.microsoft.com/office/drawing/2014/main" id="{0C38AB56-2993-BD93-0B7C-B083A422E3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80329" y="891064"/>
            <a:ext cx="914400" cy="914400"/>
          </a:xfrm>
          <a:prstGeom prst="rect">
            <a:avLst/>
          </a:prstGeom>
        </p:spPr>
      </p:pic>
      <p:sp>
        <p:nvSpPr>
          <p:cNvPr id="6" name="Rectangle : coins arrondis 5">
            <a:extLst>
              <a:ext uri="{FF2B5EF4-FFF2-40B4-BE49-F238E27FC236}">
                <a16:creationId xmlns:a16="http://schemas.microsoft.com/office/drawing/2014/main" id="{FD3D0CDA-0FFB-7476-059D-38548D17006A}"/>
              </a:ext>
            </a:extLst>
          </p:cNvPr>
          <p:cNvSpPr/>
          <p:nvPr/>
        </p:nvSpPr>
        <p:spPr>
          <a:xfrm>
            <a:off x="2796988" y="1805464"/>
            <a:ext cx="3299012" cy="162353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Désirs=&gt; désirables</a:t>
            </a:r>
          </a:p>
          <a:p>
            <a:pPr algn="ctr"/>
            <a:r>
              <a:rPr lang="fr-FR" dirty="0">
                <a:solidFill>
                  <a:schemeClr val="tx1"/>
                </a:solidFill>
              </a:rPr>
              <a:t>Intérêts</a:t>
            </a:r>
          </a:p>
          <a:p>
            <a:pPr algn="ctr"/>
            <a:r>
              <a:rPr lang="fr-FR" dirty="0">
                <a:solidFill>
                  <a:schemeClr val="tx1"/>
                </a:solidFill>
              </a:rPr>
              <a:t>Besoins</a:t>
            </a:r>
          </a:p>
          <a:p>
            <a:pPr algn="ctr"/>
            <a:r>
              <a:rPr lang="fr-FR" dirty="0">
                <a:solidFill>
                  <a:schemeClr val="tx1"/>
                </a:solidFill>
              </a:rPr>
              <a:t>Obstacles </a:t>
            </a:r>
          </a:p>
          <a:p>
            <a:pPr algn="ctr"/>
            <a:r>
              <a:rPr lang="fr-FR" dirty="0">
                <a:solidFill>
                  <a:schemeClr val="tx1"/>
                </a:solidFill>
              </a:rPr>
              <a:t>Manques</a:t>
            </a:r>
          </a:p>
          <a:p>
            <a:pPr algn="ctr"/>
            <a:endParaRPr lang="fr-FR" dirty="0"/>
          </a:p>
        </p:txBody>
      </p:sp>
      <p:pic>
        <p:nvPicPr>
          <p:cNvPr id="7" name="Graphique 6" descr="Flèche : pivoter à droite">
            <a:extLst>
              <a:ext uri="{FF2B5EF4-FFF2-40B4-BE49-F238E27FC236}">
                <a16:creationId xmlns:a16="http://schemas.microsoft.com/office/drawing/2014/main" id="{DD01478C-0659-E1E4-24FC-A0CAD78547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4482093">
            <a:off x="2299710" y="2425379"/>
            <a:ext cx="1668026" cy="2025849"/>
          </a:xfrm>
          <a:prstGeom prst="rect">
            <a:avLst/>
          </a:prstGeom>
        </p:spPr>
      </p:pic>
      <p:sp>
        <p:nvSpPr>
          <p:cNvPr id="8" name="ZoneTexte 7">
            <a:extLst>
              <a:ext uri="{FF2B5EF4-FFF2-40B4-BE49-F238E27FC236}">
                <a16:creationId xmlns:a16="http://schemas.microsoft.com/office/drawing/2014/main" id="{1C53C7A6-FA2F-0FD6-5F71-1286D5B229B3}"/>
              </a:ext>
            </a:extLst>
          </p:cNvPr>
          <p:cNvSpPr txBox="1"/>
          <p:nvPr/>
        </p:nvSpPr>
        <p:spPr>
          <a:xfrm>
            <a:off x="794330" y="3668685"/>
            <a:ext cx="2690191" cy="1477328"/>
          </a:xfrm>
          <a:prstGeom prst="rect">
            <a:avLst/>
          </a:prstGeom>
          <a:noFill/>
        </p:spPr>
        <p:txBody>
          <a:bodyPr wrap="square" rtlCol="0">
            <a:spAutoFit/>
          </a:bodyPr>
          <a:lstStyle/>
          <a:p>
            <a:r>
              <a:rPr lang="fr-FR" b="1" dirty="0"/>
              <a:t>Fins en vue</a:t>
            </a:r>
          </a:p>
          <a:p>
            <a:r>
              <a:rPr lang="fr-FR" dirty="0"/>
              <a:t>(atteignables, contextuelles, provisoires, valides, requises, efficaces)</a:t>
            </a:r>
          </a:p>
        </p:txBody>
      </p:sp>
      <p:sp>
        <p:nvSpPr>
          <p:cNvPr id="10" name="ZoneTexte 9">
            <a:extLst>
              <a:ext uri="{FF2B5EF4-FFF2-40B4-BE49-F238E27FC236}">
                <a16:creationId xmlns:a16="http://schemas.microsoft.com/office/drawing/2014/main" id="{39353933-BFEE-5B36-3B55-9D66CFD57719}"/>
              </a:ext>
            </a:extLst>
          </p:cNvPr>
          <p:cNvSpPr txBox="1"/>
          <p:nvPr/>
        </p:nvSpPr>
        <p:spPr>
          <a:xfrm>
            <a:off x="1697324" y="5307582"/>
            <a:ext cx="4711148" cy="923330"/>
          </a:xfrm>
          <a:prstGeom prst="rect">
            <a:avLst/>
          </a:prstGeom>
          <a:noFill/>
        </p:spPr>
        <p:txBody>
          <a:bodyPr wrap="square" rtlCol="0">
            <a:spAutoFit/>
          </a:bodyPr>
          <a:lstStyle/>
          <a:p>
            <a:r>
              <a:rPr lang="fr-FR" b="1" dirty="0"/>
              <a:t>Moyens  en vue </a:t>
            </a:r>
            <a:r>
              <a:rPr lang="fr-FR" dirty="0"/>
              <a:t>(disponibles pour Dewey) </a:t>
            </a:r>
          </a:p>
          <a:p>
            <a:r>
              <a:rPr lang="fr-FR" dirty="0"/>
              <a:t>/ce qui peut faire advenir/manque pour atteindre et éprouver les fins en vue</a:t>
            </a:r>
          </a:p>
        </p:txBody>
      </p:sp>
      <p:pic>
        <p:nvPicPr>
          <p:cNvPr id="14" name="Graphique 13" descr="Répéter">
            <a:extLst>
              <a:ext uri="{FF2B5EF4-FFF2-40B4-BE49-F238E27FC236}">
                <a16:creationId xmlns:a16="http://schemas.microsoft.com/office/drawing/2014/main" id="{0E2EE204-272F-6FCE-2B73-DB0A8101FB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3024956" y="4149778"/>
            <a:ext cx="1128641" cy="1138376"/>
          </a:xfrm>
          <a:prstGeom prst="rect">
            <a:avLst/>
          </a:prstGeom>
        </p:spPr>
      </p:pic>
      <p:pic>
        <p:nvPicPr>
          <p:cNvPr id="16" name="Graphique 15" descr="Flèche : tout droit">
            <a:extLst>
              <a:ext uri="{FF2B5EF4-FFF2-40B4-BE49-F238E27FC236}">
                <a16:creationId xmlns:a16="http://schemas.microsoft.com/office/drawing/2014/main" id="{7CF5B44B-FC76-F4C5-C953-5436E754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101539">
            <a:off x="4456705" y="4563023"/>
            <a:ext cx="1976149" cy="914400"/>
          </a:xfrm>
          <a:prstGeom prst="rect">
            <a:avLst/>
          </a:prstGeom>
        </p:spPr>
      </p:pic>
      <p:sp>
        <p:nvSpPr>
          <p:cNvPr id="17" name="ZoneTexte 16">
            <a:extLst>
              <a:ext uri="{FF2B5EF4-FFF2-40B4-BE49-F238E27FC236}">
                <a16:creationId xmlns:a16="http://schemas.microsoft.com/office/drawing/2014/main" id="{EFEA5DE9-3E44-C173-AD4E-33027C23B1F0}"/>
              </a:ext>
            </a:extLst>
          </p:cNvPr>
          <p:cNvSpPr txBox="1"/>
          <p:nvPr/>
        </p:nvSpPr>
        <p:spPr>
          <a:xfrm>
            <a:off x="6384223" y="4725999"/>
            <a:ext cx="2040835" cy="1477328"/>
          </a:xfrm>
          <a:prstGeom prst="rect">
            <a:avLst/>
          </a:prstGeom>
          <a:noFill/>
        </p:spPr>
        <p:txBody>
          <a:bodyPr wrap="square" rtlCol="0">
            <a:spAutoFit/>
          </a:bodyPr>
          <a:lstStyle/>
          <a:p>
            <a:r>
              <a:rPr lang="fr-FR" dirty="0"/>
              <a:t>Découverte en faisant : </a:t>
            </a:r>
            <a:r>
              <a:rPr lang="fr-FR" b="1" dirty="0"/>
              <a:t>augmentation du champ des fins assignables</a:t>
            </a:r>
          </a:p>
        </p:txBody>
      </p:sp>
      <p:pic>
        <p:nvPicPr>
          <p:cNvPr id="18" name="Graphique 17" descr="Répéter">
            <a:extLst>
              <a:ext uri="{FF2B5EF4-FFF2-40B4-BE49-F238E27FC236}">
                <a16:creationId xmlns:a16="http://schemas.microsoft.com/office/drawing/2014/main" id="{FA24669B-0BDF-E519-34CA-EAD0BF4E83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8276175" y="4895475"/>
            <a:ext cx="1128641" cy="1138376"/>
          </a:xfrm>
          <a:prstGeom prst="rect">
            <a:avLst/>
          </a:prstGeom>
        </p:spPr>
      </p:pic>
      <p:sp>
        <p:nvSpPr>
          <p:cNvPr id="19" name="ZoneTexte 18">
            <a:extLst>
              <a:ext uri="{FF2B5EF4-FFF2-40B4-BE49-F238E27FC236}">
                <a16:creationId xmlns:a16="http://schemas.microsoft.com/office/drawing/2014/main" id="{23E81075-99AA-0FA5-5DFE-F6A1DB23F756}"/>
              </a:ext>
            </a:extLst>
          </p:cNvPr>
          <p:cNvSpPr txBox="1"/>
          <p:nvPr/>
        </p:nvSpPr>
        <p:spPr>
          <a:xfrm>
            <a:off x="9245839" y="5929646"/>
            <a:ext cx="1046922" cy="369332"/>
          </a:xfrm>
          <a:prstGeom prst="rect">
            <a:avLst/>
          </a:prstGeom>
          <a:noFill/>
        </p:spPr>
        <p:txBody>
          <a:bodyPr wrap="square" rtlCol="0">
            <a:spAutoFit/>
          </a:bodyPr>
          <a:lstStyle/>
          <a:p>
            <a:r>
              <a:rPr lang="fr-FR" dirty="0"/>
              <a:t>moyens</a:t>
            </a:r>
          </a:p>
        </p:txBody>
      </p:sp>
      <p:sp>
        <p:nvSpPr>
          <p:cNvPr id="20" name="ZoneTexte 19">
            <a:extLst>
              <a:ext uri="{FF2B5EF4-FFF2-40B4-BE49-F238E27FC236}">
                <a16:creationId xmlns:a16="http://schemas.microsoft.com/office/drawing/2014/main" id="{77219C43-AA27-3799-4374-A2C897B566D8}"/>
              </a:ext>
            </a:extLst>
          </p:cNvPr>
          <p:cNvSpPr txBox="1"/>
          <p:nvPr/>
        </p:nvSpPr>
        <p:spPr>
          <a:xfrm>
            <a:off x="9289775" y="5288154"/>
            <a:ext cx="1258956" cy="584775"/>
          </a:xfrm>
          <a:prstGeom prst="rect">
            <a:avLst/>
          </a:prstGeom>
          <a:noFill/>
        </p:spPr>
        <p:txBody>
          <a:bodyPr wrap="square" rtlCol="0">
            <a:spAutoFit/>
          </a:bodyPr>
          <a:lstStyle/>
          <a:p>
            <a:r>
              <a:rPr lang="fr-FR" sz="1600" dirty="0"/>
              <a:t>Usages/possibilités</a:t>
            </a:r>
          </a:p>
        </p:txBody>
      </p:sp>
      <p:pic>
        <p:nvPicPr>
          <p:cNvPr id="24" name="Graphique 23" descr="Flèche : courbe légère">
            <a:extLst>
              <a:ext uri="{FF2B5EF4-FFF2-40B4-BE49-F238E27FC236}">
                <a16:creationId xmlns:a16="http://schemas.microsoft.com/office/drawing/2014/main" id="{B4BC37AE-655B-F0F1-9D09-1520E13CE1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612679">
            <a:off x="10097034" y="5240005"/>
            <a:ext cx="914400" cy="914400"/>
          </a:xfrm>
          <a:prstGeom prst="rect">
            <a:avLst/>
          </a:prstGeom>
        </p:spPr>
      </p:pic>
      <p:sp>
        <p:nvSpPr>
          <p:cNvPr id="25" name="ZoneTexte 24">
            <a:extLst>
              <a:ext uri="{FF2B5EF4-FFF2-40B4-BE49-F238E27FC236}">
                <a16:creationId xmlns:a16="http://schemas.microsoft.com/office/drawing/2014/main" id="{BF346746-4A69-8A9D-03D2-E12DA32D3733}"/>
              </a:ext>
            </a:extLst>
          </p:cNvPr>
          <p:cNvSpPr txBox="1"/>
          <p:nvPr/>
        </p:nvSpPr>
        <p:spPr>
          <a:xfrm>
            <a:off x="10373342" y="4059466"/>
            <a:ext cx="2048655" cy="1200329"/>
          </a:xfrm>
          <a:prstGeom prst="rect">
            <a:avLst/>
          </a:prstGeom>
          <a:noFill/>
        </p:spPr>
        <p:txBody>
          <a:bodyPr wrap="square" rtlCol="0">
            <a:spAutoFit/>
          </a:bodyPr>
          <a:lstStyle/>
          <a:p>
            <a:r>
              <a:rPr lang="fr-FR" dirty="0"/>
              <a:t>Choix possibilités</a:t>
            </a:r>
          </a:p>
          <a:p>
            <a:r>
              <a:rPr lang="fr-FR" dirty="0"/>
              <a:t>Actions/futurs potentiels</a:t>
            </a:r>
          </a:p>
        </p:txBody>
      </p:sp>
      <p:pic>
        <p:nvPicPr>
          <p:cNvPr id="27" name="Graphique 26" descr="Ligne fléchée : tout droit">
            <a:extLst>
              <a:ext uri="{FF2B5EF4-FFF2-40B4-BE49-F238E27FC236}">
                <a16:creationId xmlns:a16="http://schemas.microsoft.com/office/drawing/2014/main" id="{7586F371-A7B0-8C11-9A71-0A46750E4D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446095" y="6113929"/>
            <a:ext cx="10222443" cy="914400"/>
          </a:xfrm>
          <a:prstGeom prst="rect">
            <a:avLst/>
          </a:prstGeom>
        </p:spPr>
      </p:pic>
    </p:spTree>
    <p:extLst>
      <p:ext uri="{BB962C8B-B14F-4D97-AF65-F5344CB8AC3E}">
        <p14:creationId xmlns:p14="http://schemas.microsoft.com/office/powerpoint/2010/main" val="382018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89545" y="178221"/>
            <a:ext cx="11565228" cy="1323439"/>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 </a:t>
            </a:r>
            <a:r>
              <a:rPr lang="fr-FR" sz="4000" b="1" i="1" dirty="0">
                <a:latin typeface="Palatino" pitchFamily="2" charset="77"/>
                <a:ea typeface="Palatino" pitchFamily="2" charset="77"/>
                <a:cs typeface="Trebuchet MS" charset="0"/>
              </a:rPr>
              <a:t>A partir de quoi ?</a:t>
            </a:r>
            <a:r>
              <a:rPr lang="fr-FR" sz="4000" b="1" dirty="0">
                <a:latin typeface="Palatino" pitchFamily="2" charset="77"/>
                <a:ea typeface="Palatino" pitchFamily="2" charset="77"/>
                <a:cs typeface="Trebuchet MS" charset="0"/>
              </a:rPr>
              <a:t> » </a:t>
            </a:r>
          </a:p>
          <a:p>
            <a:pPr algn="ctr"/>
            <a:r>
              <a:rPr lang="fr-FR" sz="4000" b="1" dirty="0">
                <a:latin typeface="Palatino" pitchFamily="2" charset="77"/>
                <a:ea typeface="Palatino" pitchFamily="2" charset="77"/>
                <a:cs typeface="Trebuchet MS" charset="0"/>
              </a:rPr>
              <a:t>Positionnements</a:t>
            </a:r>
          </a:p>
        </p:txBody>
      </p:sp>
      <p:sp>
        <p:nvSpPr>
          <p:cNvPr id="10" name="ZoneTexte 9"/>
          <p:cNvSpPr txBox="1"/>
          <p:nvPr/>
        </p:nvSpPr>
        <p:spPr>
          <a:xfrm>
            <a:off x="1657650" y="1492922"/>
            <a:ext cx="9921319" cy="6980372"/>
          </a:xfrm>
          <a:prstGeom prst="rect">
            <a:avLst/>
          </a:prstGeom>
          <a:noFill/>
        </p:spPr>
        <p:txBody>
          <a:bodyPr wrap="square" rtlCol="0">
            <a:spAutoFit/>
          </a:bodyPr>
          <a:lstStyle/>
          <a:p>
            <a:pPr>
              <a:lnSpc>
                <a:spcPct val="120000"/>
              </a:lnSpc>
            </a:pPr>
            <a:endParaRPr lang="fr-FR" b="1" dirty="0">
              <a:solidFill>
                <a:srgbClr val="C00000"/>
              </a:solidFill>
              <a:latin typeface="Avenir" panose="02000503020000020003" pitchFamily="2" charset="0"/>
            </a:endParaRPr>
          </a:p>
          <a:p>
            <a:pPr marL="285750" indent="-285750">
              <a:lnSpc>
                <a:spcPct val="120000"/>
              </a:lnSpc>
              <a:buFont typeface="Arial" panose="020B0604020202020204" pitchFamily="34" charset="0"/>
              <a:buChar char="•"/>
            </a:pPr>
            <a:r>
              <a:rPr lang="fr-FR" b="1" dirty="0">
                <a:solidFill>
                  <a:srgbClr val="C00000"/>
                </a:solidFill>
                <a:latin typeface="Avenir" panose="02000503020000020003" pitchFamily="2" charset="0"/>
              </a:rPr>
              <a:t>Au profit d’un public et avec un public/depuis…</a:t>
            </a:r>
          </a:p>
          <a:p>
            <a:pPr marL="742950" lvl="1" indent="-285750">
              <a:lnSpc>
                <a:spcPct val="120000"/>
              </a:lnSpc>
              <a:buFontTx/>
              <a:buChar char="-"/>
            </a:pPr>
            <a:r>
              <a:rPr lang="fr-FR" sz="1600" dirty="0">
                <a:latin typeface="Avenir" panose="02000503020000020003" pitchFamily="2" charset="0"/>
              </a:rPr>
              <a:t>Des </a:t>
            </a:r>
            <a:r>
              <a:rPr lang="fr-FR" sz="1600" i="1" dirty="0">
                <a:solidFill>
                  <a:srgbClr val="C00000"/>
                </a:solidFill>
                <a:latin typeface="Avenir" panose="02000503020000020003" pitchFamily="2" charset="0"/>
              </a:rPr>
              <a:t>protagonistes,</a:t>
            </a:r>
          </a:p>
          <a:p>
            <a:pPr marL="742950" lvl="1" indent="-285750">
              <a:lnSpc>
                <a:spcPct val="120000"/>
              </a:lnSpc>
              <a:buFontTx/>
              <a:buChar char="-"/>
            </a:pPr>
            <a:r>
              <a:rPr lang="fr-FR" sz="1600" dirty="0">
                <a:latin typeface="Avenir" panose="02000503020000020003" pitchFamily="2" charset="0"/>
              </a:rPr>
              <a:t>Dialogue</a:t>
            </a:r>
          </a:p>
          <a:p>
            <a:pPr marL="742950" lvl="1" indent="-285750">
              <a:lnSpc>
                <a:spcPct val="120000"/>
              </a:lnSpc>
              <a:buFontTx/>
              <a:buChar char="-"/>
            </a:pPr>
            <a:r>
              <a:rPr lang="fr-FR" sz="1600" dirty="0">
                <a:latin typeface="Avenir" panose="02000503020000020003" pitchFamily="2" charset="0"/>
              </a:rPr>
              <a:t>Une communauté en pluralité et diversité </a:t>
            </a:r>
            <a:r>
              <a:rPr lang="fr-FR" sz="1600" i="1" dirty="0">
                <a:solidFill>
                  <a:srgbClr val="C00000"/>
                </a:solidFill>
                <a:latin typeface="Avenir" panose="02000503020000020003" pitchFamily="2" charset="0"/>
              </a:rPr>
              <a:t>entre sagesse et puissance, éthique</a:t>
            </a:r>
          </a:p>
          <a:p>
            <a:pPr marL="742950" lvl="1" indent="-285750">
              <a:lnSpc>
                <a:spcPct val="120000"/>
              </a:lnSpc>
              <a:buFontTx/>
              <a:buChar char="-"/>
            </a:pPr>
            <a:r>
              <a:rPr lang="fr-FR" sz="1600" i="1" dirty="0">
                <a:solidFill>
                  <a:srgbClr val="C00000"/>
                </a:solidFill>
                <a:latin typeface="Avenir" panose="02000503020000020003" pitchFamily="2" charset="0"/>
              </a:rPr>
              <a:t>En mesure</a:t>
            </a:r>
            <a:r>
              <a:rPr lang="fr-FR" sz="1600" dirty="0">
                <a:latin typeface="Avenir" panose="02000503020000020003" pitchFamily="2" charset="0"/>
              </a:rPr>
              <a:t>…</a:t>
            </a:r>
          </a:p>
          <a:p>
            <a:pPr marL="742950" lvl="1" indent="-285750">
              <a:lnSpc>
                <a:spcPct val="120000"/>
              </a:lnSpc>
              <a:buFontTx/>
              <a:buChar char="-"/>
            </a:pPr>
            <a:r>
              <a:rPr lang="fr-FR" sz="1600" dirty="0">
                <a:latin typeface="Avenir" panose="02000503020000020003" pitchFamily="2" charset="0"/>
              </a:rPr>
              <a:t>Voir loin, large, en profondeur, étonnement, sens…</a:t>
            </a:r>
          </a:p>
          <a:p>
            <a:pPr marL="742950" lvl="1" indent="-285750">
              <a:lnSpc>
                <a:spcPct val="120000"/>
              </a:lnSpc>
              <a:buFontTx/>
              <a:buChar char="-"/>
            </a:pPr>
            <a:r>
              <a:rPr lang="fr-FR" sz="1600" dirty="0">
                <a:latin typeface="Avenir" panose="02000503020000020003" pitchFamily="2" charset="0"/>
              </a:rPr>
              <a:t>Moyens et fins… en vue</a:t>
            </a:r>
          </a:p>
          <a:p>
            <a:pPr marL="742950" lvl="1" indent="-285750">
              <a:lnSpc>
                <a:spcPct val="120000"/>
              </a:lnSpc>
              <a:buFontTx/>
              <a:buChar char="-"/>
            </a:pPr>
            <a:r>
              <a:rPr lang="fr-FR" sz="1600" dirty="0">
                <a:latin typeface="Avenir" panose="02000503020000020003" pitchFamily="2" charset="0"/>
              </a:rPr>
              <a:t>Produire du commun (pas de l’homogène)</a:t>
            </a:r>
          </a:p>
          <a:p>
            <a:pPr marL="742950" lvl="1" indent="-285750">
              <a:lnSpc>
                <a:spcPct val="120000"/>
              </a:lnSpc>
              <a:buFontTx/>
              <a:buChar char="-"/>
            </a:pPr>
            <a:r>
              <a:rPr lang="fr-FR" sz="1600" dirty="0">
                <a:latin typeface="Avenir" panose="02000503020000020003" pitchFamily="2" charset="0"/>
              </a:rPr>
              <a:t>Constituer un milieu </a:t>
            </a:r>
            <a:r>
              <a:rPr lang="fr-FR" sz="1600" i="1" dirty="0">
                <a:solidFill>
                  <a:srgbClr val="C00000"/>
                </a:solidFill>
                <a:latin typeface="Avenir" panose="02000503020000020003" pitchFamily="2" charset="0"/>
              </a:rPr>
              <a:t>d’</a:t>
            </a:r>
            <a:r>
              <a:rPr lang="fr-FR" sz="1600" i="1" dirty="0" err="1">
                <a:solidFill>
                  <a:srgbClr val="C00000"/>
                </a:solidFill>
                <a:latin typeface="Avenir" panose="02000503020000020003" pitchFamily="2" charset="0"/>
              </a:rPr>
              <a:t>intermédialité</a:t>
            </a:r>
            <a:endParaRPr lang="fr-FR" b="1" dirty="0">
              <a:solidFill>
                <a:srgbClr val="C00000"/>
              </a:solidFill>
              <a:latin typeface="Avenir" panose="02000503020000020003" pitchFamily="2" charset="0"/>
            </a:endParaRPr>
          </a:p>
          <a:p>
            <a:pPr marL="285750" indent="-285750">
              <a:lnSpc>
                <a:spcPct val="120000"/>
              </a:lnSpc>
              <a:buFont typeface="Arial" panose="020B0604020202020204" pitchFamily="34" charset="0"/>
              <a:buChar char="•"/>
            </a:pPr>
            <a:r>
              <a:rPr lang="fr-FR" b="1" dirty="0">
                <a:solidFill>
                  <a:srgbClr val="C00000"/>
                </a:solidFill>
                <a:latin typeface="Avenir" panose="02000503020000020003" pitchFamily="2" charset="0"/>
              </a:rPr>
              <a:t>Les risques</a:t>
            </a:r>
          </a:p>
          <a:p>
            <a:pPr marL="742950" lvl="1" indent="-285750">
              <a:lnSpc>
                <a:spcPct val="120000"/>
              </a:lnSpc>
              <a:buFontTx/>
              <a:buChar char="-"/>
            </a:pPr>
            <a:r>
              <a:rPr lang="fr-FR" sz="1600" dirty="0">
                <a:latin typeface="Avenir" panose="02000503020000020003" pitchFamily="2" charset="0"/>
              </a:rPr>
              <a:t>Problèmes complexes : inconforts, troubles…</a:t>
            </a:r>
          </a:p>
          <a:p>
            <a:pPr marL="742950" lvl="1" indent="-285750">
              <a:lnSpc>
                <a:spcPct val="120000"/>
              </a:lnSpc>
              <a:buFontTx/>
              <a:buChar char="-"/>
            </a:pPr>
            <a:r>
              <a:rPr lang="fr-FR" sz="1600" dirty="0">
                <a:latin typeface="Avenir" panose="02000503020000020003" pitchFamily="2" charset="0"/>
              </a:rPr>
              <a:t>Un pari incertain : promesse de l’inespéré et risque de l’inespéré</a:t>
            </a:r>
          </a:p>
          <a:p>
            <a:pPr marL="285750" indent="-285750">
              <a:lnSpc>
                <a:spcPct val="120000"/>
              </a:lnSpc>
              <a:buFont typeface="Arial" panose="020B0604020202020204" pitchFamily="34" charset="0"/>
              <a:buChar char="•"/>
            </a:pPr>
            <a:r>
              <a:rPr lang="fr-FR" b="1" dirty="0">
                <a:solidFill>
                  <a:srgbClr val="C00000"/>
                </a:solidFill>
                <a:latin typeface="Avenir" panose="02000503020000020003" pitchFamily="2" charset="0"/>
              </a:rPr>
              <a:t>Une fable</a:t>
            </a:r>
          </a:p>
          <a:p>
            <a:pPr marL="285750" indent="-285750">
              <a:lnSpc>
                <a:spcPct val="120000"/>
              </a:lnSpc>
              <a:buFont typeface="Arial" panose="020B0604020202020204" pitchFamily="34" charset="0"/>
              <a:buChar char="•"/>
            </a:pPr>
            <a:r>
              <a:rPr lang="fr-FR" b="1" dirty="0">
                <a:solidFill>
                  <a:srgbClr val="C00000"/>
                </a:solidFill>
                <a:latin typeface="Avenir" panose="02000503020000020003" pitchFamily="2" charset="0"/>
              </a:rPr>
              <a:t>Les possibles !</a:t>
            </a:r>
          </a:p>
          <a:p>
            <a:pPr marL="285750" indent="-285750">
              <a:lnSpc>
                <a:spcPct val="120000"/>
              </a:lnSpc>
              <a:buFont typeface="Arial" panose="020B0604020202020204" pitchFamily="34" charset="0"/>
              <a:buChar char="•"/>
            </a:pPr>
            <a:r>
              <a:rPr lang="fr-FR" b="1" dirty="0">
                <a:solidFill>
                  <a:srgbClr val="C00000"/>
                </a:solidFill>
                <a:latin typeface="Avenir" panose="02000503020000020003" pitchFamily="2" charset="0"/>
              </a:rPr>
              <a:t>Le travail : verrou, ressources, perspectives</a:t>
            </a:r>
          </a:p>
          <a:p>
            <a:pPr marL="285750" indent="-285750">
              <a:lnSpc>
                <a:spcPct val="120000"/>
              </a:lnSpc>
              <a:buFont typeface="Arial" panose="020B0604020202020204" pitchFamily="34" charset="0"/>
              <a:buChar char="•"/>
            </a:pPr>
            <a:endParaRPr lang="fr-FR" b="1" dirty="0">
              <a:latin typeface="Avenir" panose="02000503020000020003" pitchFamily="2" charset="0"/>
            </a:endParaRPr>
          </a:p>
          <a:p>
            <a:pPr marL="285750" indent="-285750">
              <a:lnSpc>
                <a:spcPct val="120000"/>
              </a:lnSpc>
              <a:buFont typeface="Arial" panose="020B0604020202020204" pitchFamily="34" charset="0"/>
              <a:buChar char="•"/>
            </a:pPr>
            <a:endParaRPr lang="fr-FR" b="1" dirty="0">
              <a:solidFill>
                <a:srgbClr val="C00000"/>
              </a:solidFill>
              <a:latin typeface="Avenir" panose="02000503020000020003" pitchFamily="2" charset="0"/>
            </a:endParaRPr>
          </a:p>
          <a:p>
            <a:pPr marL="285750" indent="-285750">
              <a:lnSpc>
                <a:spcPct val="120000"/>
              </a:lnSpc>
              <a:buFont typeface="Arial" panose="020B0604020202020204" pitchFamily="34" charset="0"/>
              <a:buChar char="•"/>
            </a:pPr>
            <a:endParaRPr lang="fr-FR" dirty="0">
              <a:latin typeface="Avenir" panose="02000503020000020003" pitchFamily="2" charset="0"/>
            </a:endParaRPr>
          </a:p>
          <a:p>
            <a:pPr lvl="1">
              <a:lnSpc>
                <a:spcPct val="120000"/>
              </a:lnSpc>
            </a:pPr>
            <a:r>
              <a:rPr lang="fr-FR" dirty="0">
                <a:latin typeface="Avenir" panose="02000503020000020003" pitchFamily="2" charset="0"/>
              </a:rPr>
              <a:t> </a:t>
            </a:r>
          </a:p>
          <a:p>
            <a:pPr lvl="1">
              <a:lnSpc>
                <a:spcPct val="120000"/>
              </a:lnSpc>
            </a:pPr>
            <a:endParaRPr lang="fr-FR" dirty="0"/>
          </a:p>
          <a:p>
            <a:endParaRPr lang="fr-FR" i="1" dirty="0"/>
          </a:p>
        </p:txBody>
      </p:sp>
      <p:pic>
        <p:nvPicPr>
          <p:cNvPr id="6" name="Graphique 5" descr="Compas">
            <a:extLst>
              <a:ext uri="{FF2B5EF4-FFF2-40B4-BE49-F238E27FC236}">
                <a16:creationId xmlns:a16="http://schemas.microsoft.com/office/drawing/2014/main" id="{0BDEE2DC-795F-0395-A3F0-E98869E97C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7770" y="479127"/>
            <a:ext cx="914400" cy="914400"/>
          </a:xfrm>
          <a:prstGeom prst="rect">
            <a:avLst/>
          </a:prstGeom>
        </p:spPr>
      </p:pic>
      <p:pic>
        <p:nvPicPr>
          <p:cNvPr id="7" name="Graphique 6" descr="Réussite du groupe">
            <a:extLst>
              <a:ext uri="{FF2B5EF4-FFF2-40B4-BE49-F238E27FC236}">
                <a16:creationId xmlns:a16="http://schemas.microsoft.com/office/drawing/2014/main" id="{B4D5CD30-7E39-BE50-19EE-92E67EE772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66478" y="1685033"/>
            <a:ext cx="711125" cy="711125"/>
          </a:xfrm>
          <a:prstGeom prst="rect">
            <a:avLst/>
          </a:prstGeom>
        </p:spPr>
      </p:pic>
      <p:pic>
        <p:nvPicPr>
          <p:cNvPr id="9" name="Graphique 8" descr="Homme">
            <a:extLst>
              <a:ext uri="{FF2B5EF4-FFF2-40B4-BE49-F238E27FC236}">
                <a16:creationId xmlns:a16="http://schemas.microsoft.com/office/drawing/2014/main" id="{3586AFD7-D133-964B-AE3B-FE708683A8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2587" y="1020416"/>
            <a:ext cx="603925" cy="603925"/>
          </a:xfrm>
          <a:prstGeom prst="rect">
            <a:avLst/>
          </a:prstGeom>
        </p:spPr>
      </p:pic>
      <p:pic>
        <p:nvPicPr>
          <p:cNvPr id="11" name="Graphique 10" descr="Bulle de pensée">
            <a:extLst>
              <a:ext uri="{FF2B5EF4-FFF2-40B4-BE49-F238E27FC236}">
                <a16:creationId xmlns:a16="http://schemas.microsoft.com/office/drawing/2014/main" id="{0C8164B4-C103-3E46-4EF0-27CB5D61F3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94452" y="1268778"/>
            <a:ext cx="655957" cy="655957"/>
          </a:xfrm>
          <a:prstGeom prst="rect">
            <a:avLst/>
          </a:prstGeom>
        </p:spPr>
      </p:pic>
      <p:sp>
        <p:nvSpPr>
          <p:cNvPr id="12" name="ZoneTexte 11">
            <a:extLst>
              <a:ext uri="{FF2B5EF4-FFF2-40B4-BE49-F238E27FC236}">
                <a16:creationId xmlns:a16="http://schemas.microsoft.com/office/drawing/2014/main" id="{2E1E18E7-CBB3-596C-B1A8-C91AF1F31B7F}"/>
              </a:ext>
            </a:extLst>
          </p:cNvPr>
          <p:cNvSpPr txBox="1"/>
          <p:nvPr/>
        </p:nvSpPr>
        <p:spPr>
          <a:xfrm>
            <a:off x="9231174" y="1926355"/>
            <a:ext cx="1514475" cy="523220"/>
          </a:xfrm>
          <a:prstGeom prst="rect">
            <a:avLst/>
          </a:prstGeom>
          <a:noFill/>
        </p:spPr>
        <p:txBody>
          <a:bodyPr wrap="square" rtlCol="0">
            <a:spAutoFit/>
          </a:bodyPr>
          <a:lstStyle/>
          <a:p>
            <a:r>
              <a:rPr lang="fr-FR" sz="1400" b="1" dirty="0">
                <a:solidFill>
                  <a:srgbClr val="C00000"/>
                </a:solidFill>
              </a:rPr>
              <a:t>Problème- </a:t>
            </a:r>
            <a:r>
              <a:rPr lang="fr-FR" sz="1400" b="1" dirty="0" err="1">
                <a:solidFill>
                  <a:srgbClr val="C00000"/>
                </a:solidFill>
              </a:rPr>
              <a:t>problémation</a:t>
            </a:r>
            <a:endParaRPr lang="fr-FR" sz="1400" b="1" dirty="0">
              <a:solidFill>
                <a:srgbClr val="C00000"/>
              </a:solidFill>
            </a:endParaRPr>
          </a:p>
        </p:txBody>
      </p:sp>
      <p:pic>
        <p:nvPicPr>
          <p:cNvPr id="13" name="Graphique 12" descr="Flèche : courbe légère">
            <a:extLst>
              <a:ext uri="{FF2B5EF4-FFF2-40B4-BE49-F238E27FC236}">
                <a16:creationId xmlns:a16="http://schemas.microsoft.com/office/drawing/2014/main" id="{1CDFEFBC-7978-BBD3-AC35-3F0C3234E4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135221">
            <a:off x="9525807" y="2346561"/>
            <a:ext cx="1098402" cy="564312"/>
          </a:xfrm>
          <a:prstGeom prst="rect">
            <a:avLst/>
          </a:prstGeom>
        </p:spPr>
      </p:pic>
      <p:sp>
        <p:nvSpPr>
          <p:cNvPr id="14" name="ZoneTexte 13">
            <a:extLst>
              <a:ext uri="{FF2B5EF4-FFF2-40B4-BE49-F238E27FC236}">
                <a16:creationId xmlns:a16="http://schemas.microsoft.com/office/drawing/2014/main" id="{030CCC46-C5D5-BF6F-3D8D-481BCA1F169E}"/>
              </a:ext>
            </a:extLst>
          </p:cNvPr>
          <p:cNvSpPr txBox="1"/>
          <p:nvPr/>
        </p:nvSpPr>
        <p:spPr>
          <a:xfrm>
            <a:off x="10510059" y="2284639"/>
            <a:ext cx="2171700" cy="738664"/>
          </a:xfrm>
          <a:prstGeom prst="rect">
            <a:avLst/>
          </a:prstGeom>
          <a:noFill/>
        </p:spPr>
        <p:txBody>
          <a:bodyPr wrap="square" rtlCol="0">
            <a:spAutoFit/>
          </a:bodyPr>
          <a:lstStyle/>
          <a:p>
            <a:r>
              <a:rPr lang="fr-FR" sz="1400" i="1" dirty="0">
                <a:solidFill>
                  <a:srgbClr val="C00000"/>
                </a:solidFill>
              </a:rPr>
              <a:t>Enquête collective</a:t>
            </a:r>
          </a:p>
          <a:p>
            <a:r>
              <a:rPr lang="fr-FR" sz="1400" i="1" dirty="0">
                <a:solidFill>
                  <a:srgbClr val="C00000"/>
                </a:solidFill>
              </a:rPr>
              <a:t>Expérimentation</a:t>
            </a:r>
          </a:p>
          <a:p>
            <a:r>
              <a:rPr lang="fr-FR" sz="1400" i="1" dirty="0">
                <a:solidFill>
                  <a:srgbClr val="C00000"/>
                </a:solidFill>
              </a:rPr>
              <a:t>Informée, instruite</a:t>
            </a:r>
          </a:p>
        </p:txBody>
      </p:sp>
      <p:sp>
        <p:nvSpPr>
          <p:cNvPr id="5" name="ZoneTexte 4">
            <a:extLst>
              <a:ext uri="{FF2B5EF4-FFF2-40B4-BE49-F238E27FC236}">
                <a16:creationId xmlns:a16="http://schemas.microsoft.com/office/drawing/2014/main" id="{3FE1CD4B-613B-B687-E480-635D09096255}"/>
              </a:ext>
            </a:extLst>
          </p:cNvPr>
          <p:cNvSpPr txBox="1"/>
          <p:nvPr/>
        </p:nvSpPr>
        <p:spPr>
          <a:xfrm>
            <a:off x="9092587" y="4050142"/>
            <a:ext cx="2486382" cy="1354217"/>
          </a:xfrm>
          <a:prstGeom prst="rect">
            <a:avLst/>
          </a:prstGeom>
          <a:noFill/>
        </p:spPr>
        <p:txBody>
          <a:bodyPr wrap="square" rtlCol="0">
            <a:spAutoFit/>
          </a:bodyPr>
          <a:lstStyle/>
          <a:p>
            <a:pPr marL="285750" indent="-285750">
              <a:buFont typeface="Wingdings" pitchFamily="2" charset="2"/>
              <a:buChar char="ü"/>
            </a:pPr>
            <a:r>
              <a:rPr lang="fr-FR" sz="1600" i="1" dirty="0">
                <a:latin typeface="Avenir Book" panose="02000503020000020003" pitchFamily="2" charset="0"/>
              </a:rPr>
              <a:t>Juger et jauger les souhaits et les risques</a:t>
            </a:r>
          </a:p>
          <a:p>
            <a:pPr marL="285750" indent="-285750">
              <a:buFont typeface="Wingdings" pitchFamily="2" charset="2"/>
              <a:buChar char="ü"/>
            </a:pPr>
            <a:r>
              <a:rPr lang="fr-FR" sz="1600" dirty="0">
                <a:latin typeface="Avenir Book" panose="02000503020000020003" pitchFamily="2" charset="0"/>
              </a:rPr>
              <a:t>Un projet </a:t>
            </a:r>
            <a:r>
              <a:rPr lang="fr-FR" sz="1600" dirty="0">
                <a:solidFill>
                  <a:srgbClr val="C00000"/>
                </a:solidFill>
                <a:latin typeface="Avenir Book" panose="02000503020000020003" pitchFamily="2" charset="0"/>
              </a:rPr>
              <a:t>praticable</a:t>
            </a:r>
            <a:r>
              <a:rPr lang="fr-FR" sz="1600" dirty="0">
                <a:latin typeface="Avenir Book" panose="02000503020000020003" pitchFamily="2" charset="0"/>
              </a:rPr>
              <a:t>, </a:t>
            </a:r>
            <a:r>
              <a:rPr lang="fr-FR" sz="1600" i="1" dirty="0">
                <a:solidFill>
                  <a:srgbClr val="C00000"/>
                </a:solidFill>
                <a:latin typeface="Avenir Book" panose="02000503020000020003" pitchFamily="2" charset="0"/>
              </a:rPr>
              <a:t>un tracé</a:t>
            </a:r>
          </a:p>
          <a:p>
            <a:endParaRPr lang="fr-FR" dirty="0">
              <a:latin typeface="Avenir Book" panose="02000503020000020003" pitchFamily="2" charset="0"/>
            </a:endParaRPr>
          </a:p>
        </p:txBody>
      </p:sp>
      <p:pic>
        <p:nvPicPr>
          <p:cNvPr id="16" name="Graphique 15" descr="Danser">
            <a:extLst>
              <a:ext uri="{FF2B5EF4-FFF2-40B4-BE49-F238E27FC236}">
                <a16:creationId xmlns:a16="http://schemas.microsoft.com/office/drawing/2014/main" id="{317DD6E4-5F0F-8DD2-132C-77ECB2ABBC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57097" y="979344"/>
            <a:ext cx="777253" cy="777253"/>
          </a:xfrm>
          <a:prstGeom prst="rect">
            <a:avLst/>
          </a:prstGeom>
        </p:spPr>
      </p:pic>
      <p:pic>
        <p:nvPicPr>
          <p:cNvPr id="17" name="Graphique 16" descr="Point d’interrogation">
            <a:extLst>
              <a:ext uri="{FF2B5EF4-FFF2-40B4-BE49-F238E27FC236}">
                <a16:creationId xmlns:a16="http://schemas.microsoft.com/office/drawing/2014/main" id="{0BF427F1-1B1F-F967-4786-818132CE60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41536" y="1542353"/>
            <a:ext cx="418205" cy="418205"/>
          </a:xfrm>
          <a:prstGeom prst="rect">
            <a:avLst/>
          </a:prstGeom>
        </p:spPr>
      </p:pic>
      <p:sp>
        <p:nvSpPr>
          <p:cNvPr id="18" name="ZoneTexte 17">
            <a:extLst>
              <a:ext uri="{FF2B5EF4-FFF2-40B4-BE49-F238E27FC236}">
                <a16:creationId xmlns:a16="http://schemas.microsoft.com/office/drawing/2014/main" id="{004B7DED-92E0-B0E0-D7DA-8535F489791F}"/>
              </a:ext>
            </a:extLst>
          </p:cNvPr>
          <p:cNvSpPr txBox="1"/>
          <p:nvPr/>
        </p:nvSpPr>
        <p:spPr>
          <a:xfrm>
            <a:off x="10510059" y="866527"/>
            <a:ext cx="1420559" cy="307777"/>
          </a:xfrm>
          <a:prstGeom prst="rect">
            <a:avLst/>
          </a:prstGeom>
          <a:noFill/>
        </p:spPr>
        <p:txBody>
          <a:bodyPr wrap="square" rtlCol="0">
            <a:spAutoFit/>
          </a:bodyPr>
          <a:lstStyle/>
          <a:p>
            <a:r>
              <a:rPr lang="fr-FR" sz="1400" i="1" dirty="0" err="1">
                <a:solidFill>
                  <a:srgbClr val="C00000"/>
                </a:solidFill>
              </a:rPr>
              <a:t>Valuation</a:t>
            </a:r>
            <a:endParaRPr lang="fr-FR" sz="1400" i="1" dirty="0">
              <a:solidFill>
                <a:srgbClr val="C00000"/>
              </a:solidFill>
            </a:endParaRPr>
          </a:p>
        </p:txBody>
      </p:sp>
      <p:pic>
        <p:nvPicPr>
          <p:cNvPr id="32" name="Graphique 31" descr="Flèches de chevron">
            <a:extLst>
              <a:ext uri="{FF2B5EF4-FFF2-40B4-BE49-F238E27FC236}">
                <a16:creationId xmlns:a16="http://schemas.microsoft.com/office/drawing/2014/main" id="{C96014F3-4B87-20D6-A5E9-E087006B6C6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372919">
            <a:off x="8347582" y="4467408"/>
            <a:ext cx="808713" cy="519684"/>
          </a:xfrm>
          <a:prstGeom prst="rect">
            <a:avLst/>
          </a:prstGeom>
        </p:spPr>
      </p:pic>
    </p:spTree>
    <p:extLst>
      <p:ext uri="{BB962C8B-B14F-4D97-AF65-F5344CB8AC3E}">
        <p14:creationId xmlns:p14="http://schemas.microsoft.com/office/powerpoint/2010/main" val="1128230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73487" y="299283"/>
            <a:ext cx="11565228" cy="1323439"/>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 </a:t>
            </a:r>
            <a:r>
              <a:rPr lang="fr-FR" sz="4000" b="1" i="1" dirty="0">
                <a:latin typeface="Palatino" pitchFamily="2" charset="77"/>
                <a:ea typeface="Palatino" pitchFamily="2" charset="77"/>
                <a:cs typeface="Trebuchet MS" charset="0"/>
              </a:rPr>
              <a:t>A partir de quoi ?</a:t>
            </a:r>
            <a:r>
              <a:rPr lang="fr-FR" sz="4000" b="1" dirty="0">
                <a:latin typeface="Palatino" pitchFamily="2" charset="77"/>
                <a:ea typeface="Palatino" pitchFamily="2" charset="77"/>
                <a:cs typeface="Trebuchet MS" charset="0"/>
              </a:rPr>
              <a:t> » </a:t>
            </a:r>
          </a:p>
          <a:p>
            <a:pPr algn="ctr"/>
            <a:r>
              <a:rPr lang="fr-FR" sz="4000" b="1" dirty="0">
                <a:latin typeface="Palatino" pitchFamily="2" charset="77"/>
                <a:ea typeface="Palatino" pitchFamily="2" charset="77"/>
                <a:cs typeface="Trebuchet MS" charset="0"/>
              </a:rPr>
              <a:t>Perspective</a:t>
            </a:r>
          </a:p>
        </p:txBody>
      </p:sp>
      <p:sp>
        <p:nvSpPr>
          <p:cNvPr id="10" name="ZoneTexte 9"/>
          <p:cNvSpPr txBox="1"/>
          <p:nvPr/>
        </p:nvSpPr>
        <p:spPr>
          <a:xfrm>
            <a:off x="1033494" y="1472716"/>
            <a:ext cx="10999479" cy="4173450"/>
          </a:xfrm>
          <a:prstGeom prst="rect">
            <a:avLst/>
          </a:prstGeom>
          <a:noFill/>
        </p:spPr>
        <p:txBody>
          <a:bodyPr wrap="square" rtlCol="0">
            <a:spAutoFit/>
          </a:bodyPr>
          <a:lstStyle/>
          <a:p>
            <a:pPr>
              <a:lnSpc>
                <a:spcPct val="120000"/>
              </a:lnSpc>
            </a:pPr>
            <a:endParaRPr lang="fr-FR" b="1" dirty="0">
              <a:solidFill>
                <a:srgbClr val="C00000"/>
              </a:solidFill>
              <a:latin typeface="Avenir Book" panose="02000503020000020003" pitchFamily="2" charset="0"/>
            </a:endParaRPr>
          </a:p>
          <a:p>
            <a:pPr marL="285750" indent="-285750">
              <a:lnSpc>
                <a:spcPct val="120000"/>
              </a:lnSpc>
              <a:buFont typeface="Arial" panose="020B0604020202020204" pitchFamily="34" charset="0"/>
              <a:buChar char="•"/>
            </a:pPr>
            <a:r>
              <a:rPr lang="fr-FR" b="1" dirty="0">
                <a:solidFill>
                  <a:srgbClr val="C00000"/>
                </a:solidFill>
                <a:latin typeface="Avenir Book" panose="02000503020000020003" pitchFamily="2" charset="0"/>
              </a:rPr>
              <a:t>Projet chantier</a:t>
            </a:r>
          </a:p>
          <a:p>
            <a:pPr marL="742950" lvl="1" indent="-285750">
              <a:lnSpc>
                <a:spcPct val="120000"/>
              </a:lnSpc>
              <a:buFontTx/>
              <a:buChar char="-"/>
            </a:pPr>
            <a:r>
              <a:rPr lang="fr-FR" sz="1600" dirty="0">
                <a:latin typeface="Avenir Book" panose="02000503020000020003" pitchFamily="2" charset="0"/>
              </a:rPr>
              <a:t>un découpage dans l’utopie concrète (le projet alternatif macro foisonnant)(ex carma)</a:t>
            </a:r>
          </a:p>
          <a:p>
            <a:pPr marL="742950" lvl="1" indent="-285750">
              <a:lnSpc>
                <a:spcPct val="120000"/>
              </a:lnSpc>
              <a:buFontTx/>
              <a:buChar char="-"/>
            </a:pPr>
            <a:r>
              <a:rPr lang="fr-FR" sz="1600" dirty="0">
                <a:latin typeface="Avenir Book" panose="02000503020000020003" pitchFamily="2" charset="0"/>
              </a:rPr>
              <a:t>Projet – poursuite collective et organisée d’un vers quoi et un pour quoi ?</a:t>
            </a:r>
          </a:p>
          <a:p>
            <a:pPr marL="742950" lvl="1" indent="-285750">
              <a:lnSpc>
                <a:spcPct val="120000"/>
              </a:lnSpc>
              <a:buFontTx/>
              <a:buChar char="-"/>
            </a:pPr>
            <a:r>
              <a:rPr lang="fr-FR" sz="1600" dirty="0">
                <a:latin typeface="Avenir Book" panose="02000503020000020003" pitchFamily="2" charset="0"/>
              </a:rPr>
              <a:t>Chantier – inachèvement, processus (possible dialectique)</a:t>
            </a:r>
          </a:p>
          <a:p>
            <a:pPr marL="742950" lvl="1" indent="-285750">
              <a:lnSpc>
                <a:spcPct val="120000"/>
              </a:lnSpc>
              <a:buFontTx/>
              <a:buChar char="-"/>
            </a:pPr>
            <a:r>
              <a:rPr lang="fr-FR" sz="1600" dirty="0">
                <a:latin typeface="Avenir Book" panose="02000503020000020003" pitchFamily="2" charset="0"/>
              </a:rPr>
              <a:t>Une perspective à faire collectivement, que l’on fait, qui bouge allant découverte et organisation </a:t>
            </a:r>
          </a:p>
          <a:p>
            <a:pPr marL="742950" lvl="1" indent="-285750">
              <a:lnSpc>
                <a:spcPct val="120000"/>
              </a:lnSpc>
              <a:buFontTx/>
              <a:buChar char="-"/>
            </a:pPr>
            <a:r>
              <a:rPr lang="fr-FR" sz="1600" dirty="0">
                <a:latin typeface="Avenir Book" panose="02000503020000020003" pitchFamily="2" charset="0"/>
              </a:rPr>
              <a:t>Exemple pépinière</a:t>
            </a:r>
          </a:p>
          <a:p>
            <a:pPr>
              <a:lnSpc>
                <a:spcPct val="120000"/>
              </a:lnSpc>
            </a:pPr>
            <a:endParaRPr lang="fr-FR" b="1" dirty="0">
              <a:solidFill>
                <a:srgbClr val="C00000"/>
              </a:solidFill>
              <a:latin typeface="Avenir Book" panose="02000503020000020003" pitchFamily="2" charset="0"/>
            </a:endParaRPr>
          </a:p>
          <a:p>
            <a:pPr marL="285750" indent="-285750">
              <a:lnSpc>
                <a:spcPct val="120000"/>
              </a:lnSpc>
              <a:buFont typeface="Arial" panose="020B0604020202020204" pitchFamily="34" charset="0"/>
              <a:buChar char="•"/>
            </a:pPr>
            <a:r>
              <a:rPr lang="fr-FR" b="1" dirty="0">
                <a:solidFill>
                  <a:srgbClr val="C00000"/>
                </a:solidFill>
                <a:latin typeface="Avenir Book" panose="02000503020000020003" pitchFamily="2" charset="0"/>
              </a:rPr>
              <a:t>Contrat de base - </a:t>
            </a:r>
            <a:r>
              <a:rPr lang="fr-FR" sz="1600" b="1" dirty="0">
                <a:solidFill>
                  <a:srgbClr val="C00000"/>
                </a:solidFill>
                <a:latin typeface="Avenir Book" panose="02000503020000020003" pitchFamily="2" charset="0"/>
              </a:rPr>
              <a:t>Un</a:t>
            </a:r>
            <a:r>
              <a:rPr lang="fr-FR" sz="1600" b="1" dirty="0">
                <a:latin typeface="Avenir Book" panose="02000503020000020003" pitchFamily="2" charset="0"/>
              </a:rPr>
              <a:t> </a:t>
            </a:r>
            <a:r>
              <a:rPr lang="fr-FR" sz="1600" b="1" dirty="0">
                <a:solidFill>
                  <a:srgbClr val="C00000"/>
                </a:solidFill>
                <a:latin typeface="Avenir Book" panose="02000503020000020003" pitchFamily="2" charset="0"/>
              </a:rPr>
              <a:t>arrière-plan structuré et structurant </a:t>
            </a:r>
            <a:r>
              <a:rPr lang="fr-FR" sz="1600" dirty="0">
                <a:latin typeface="Avenir Book" panose="02000503020000020003" pitchFamily="2" charset="0"/>
              </a:rPr>
              <a:t>supportant le projet utopique dans son expression pas à pas et au long cours/   « un dispositif » - cohérence</a:t>
            </a:r>
          </a:p>
          <a:p>
            <a:pPr marL="285750" indent="-285750">
              <a:lnSpc>
                <a:spcPct val="120000"/>
              </a:lnSpc>
              <a:buFont typeface="Arial" panose="020B0604020202020204" pitchFamily="34" charset="0"/>
              <a:buChar char="•"/>
            </a:pPr>
            <a:endParaRPr lang="fr-FR" dirty="0">
              <a:latin typeface="Avenir Book" panose="02000503020000020003" pitchFamily="2" charset="0"/>
            </a:endParaRPr>
          </a:p>
          <a:p>
            <a:pPr>
              <a:lnSpc>
                <a:spcPct val="120000"/>
              </a:lnSpc>
            </a:pPr>
            <a:endParaRPr lang="fr-FR" b="1" dirty="0">
              <a:solidFill>
                <a:srgbClr val="C00000"/>
              </a:solidFill>
              <a:latin typeface="Avenir Book" panose="02000503020000020003" pitchFamily="2" charset="0"/>
            </a:endParaRPr>
          </a:p>
          <a:p>
            <a:endParaRPr lang="fr-FR" i="1" dirty="0">
              <a:latin typeface="Avenir Book" panose="02000503020000020003" pitchFamily="2" charset="0"/>
            </a:endParaRPr>
          </a:p>
        </p:txBody>
      </p:sp>
      <p:pic>
        <p:nvPicPr>
          <p:cNvPr id="6" name="Graphique 5" descr="Compas">
            <a:extLst>
              <a:ext uri="{FF2B5EF4-FFF2-40B4-BE49-F238E27FC236}">
                <a16:creationId xmlns:a16="http://schemas.microsoft.com/office/drawing/2014/main" id="{0BDEE2DC-795F-0395-A3F0-E98869E97C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7770" y="479127"/>
            <a:ext cx="914400" cy="914400"/>
          </a:xfrm>
          <a:prstGeom prst="rect">
            <a:avLst/>
          </a:prstGeom>
        </p:spPr>
      </p:pic>
    </p:spTree>
    <p:extLst>
      <p:ext uri="{BB962C8B-B14F-4D97-AF65-F5344CB8AC3E}">
        <p14:creationId xmlns:p14="http://schemas.microsoft.com/office/powerpoint/2010/main" val="2830728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A956-A86C-A951-0166-78B6718F758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FAD319C-9228-2DF3-CE85-B9A782740C15}"/>
              </a:ext>
            </a:extLst>
          </p:cNvPr>
          <p:cNvSpPr txBox="1"/>
          <p:nvPr/>
        </p:nvSpPr>
        <p:spPr>
          <a:xfrm>
            <a:off x="373487" y="299283"/>
            <a:ext cx="11565228" cy="1323439"/>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 </a:t>
            </a:r>
            <a:r>
              <a:rPr lang="fr-FR" sz="4000" b="1" i="1" dirty="0">
                <a:latin typeface="Palatino" pitchFamily="2" charset="77"/>
                <a:ea typeface="Palatino" pitchFamily="2" charset="77"/>
                <a:cs typeface="Trebuchet MS" charset="0"/>
              </a:rPr>
              <a:t>A partir de quoi ?</a:t>
            </a:r>
            <a:r>
              <a:rPr lang="fr-FR" sz="4000" b="1" dirty="0">
                <a:latin typeface="Palatino" pitchFamily="2" charset="77"/>
                <a:ea typeface="Palatino" pitchFamily="2" charset="77"/>
                <a:cs typeface="Trebuchet MS" charset="0"/>
              </a:rPr>
              <a:t> » </a:t>
            </a:r>
          </a:p>
          <a:p>
            <a:pPr algn="ctr"/>
            <a:r>
              <a:rPr lang="fr-FR" sz="4000" b="1" dirty="0">
                <a:latin typeface="Palatino" pitchFamily="2" charset="77"/>
                <a:ea typeface="Palatino" pitchFamily="2" charset="77"/>
                <a:cs typeface="Trebuchet MS" charset="0"/>
              </a:rPr>
              <a:t>Perspective</a:t>
            </a:r>
          </a:p>
        </p:txBody>
      </p:sp>
      <p:sp>
        <p:nvSpPr>
          <p:cNvPr id="10" name="ZoneTexte 9">
            <a:extLst>
              <a:ext uri="{FF2B5EF4-FFF2-40B4-BE49-F238E27FC236}">
                <a16:creationId xmlns:a16="http://schemas.microsoft.com/office/drawing/2014/main" id="{33193DFD-600F-904B-0866-A162FD9B4C6B}"/>
              </a:ext>
            </a:extLst>
          </p:cNvPr>
          <p:cNvSpPr txBox="1"/>
          <p:nvPr/>
        </p:nvSpPr>
        <p:spPr>
          <a:xfrm>
            <a:off x="1033494" y="1472716"/>
            <a:ext cx="10999479" cy="5244513"/>
          </a:xfrm>
          <a:prstGeom prst="rect">
            <a:avLst/>
          </a:prstGeom>
          <a:noFill/>
        </p:spPr>
        <p:txBody>
          <a:bodyPr wrap="square" rtlCol="0">
            <a:spAutoFit/>
          </a:bodyPr>
          <a:lstStyle/>
          <a:p>
            <a:pPr>
              <a:lnSpc>
                <a:spcPct val="120000"/>
              </a:lnSpc>
            </a:pPr>
            <a:endParaRPr lang="fr-FR" b="1" dirty="0">
              <a:solidFill>
                <a:srgbClr val="C00000"/>
              </a:solidFill>
              <a:latin typeface="Avenir Book" panose="02000503020000020003" pitchFamily="2" charset="0"/>
            </a:endParaRPr>
          </a:p>
          <a:p>
            <a:pPr>
              <a:lnSpc>
                <a:spcPct val="120000"/>
              </a:lnSpc>
            </a:pPr>
            <a:endParaRPr lang="fr-FR" b="1" dirty="0">
              <a:solidFill>
                <a:srgbClr val="C00000"/>
              </a:solidFill>
              <a:latin typeface="Avenir Book" panose="02000503020000020003" pitchFamily="2" charset="0"/>
            </a:endParaRPr>
          </a:p>
          <a:p>
            <a:pPr marL="285750" indent="-285750">
              <a:lnSpc>
                <a:spcPct val="120000"/>
              </a:lnSpc>
              <a:buFont typeface="Arial" panose="020B0604020202020204" pitchFamily="34" charset="0"/>
              <a:buChar char="•"/>
            </a:pPr>
            <a:r>
              <a:rPr lang="fr-FR" b="1" dirty="0">
                <a:solidFill>
                  <a:srgbClr val="C00000"/>
                </a:solidFill>
                <a:latin typeface="Avenir Book" panose="02000503020000020003" pitchFamily="2" charset="0"/>
              </a:rPr>
              <a:t>Contrat de base –</a:t>
            </a:r>
          </a:p>
          <a:p>
            <a:pPr marL="742950" lvl="1" indent="-285750">
              <a:lnSpc>
                <a:spcPct val="120000"/>
              </a:lnSpc>
              <a:buFontTx/>
              <a:buChar char="-"/>
            </a:pPr>
            <a:r>
              <a:rPr lang="fr-FR" sz="1600" dirty="0">
                <a:latin typeface="Avenir Book" panose="02000503020000020003" pitchFamily="2" charset="0"/>
              </a:rPr>
              <a:t>Organise la capacité à agir en polyphonie pour commun au quotidien et perspective</a:t>
            </a:r>
          </a:p>
          <a:p>
            <a:pPr marL="742950" lvl="1" indent="-285750">
              <a:lnSpc>
                <a:spcPct val="120000"/>
              </a:lnSpc>
              <a:buFontTx/>
              <a:buChar char="-"/>
            </a:pPr>
            <a:r>
              <a:rPr lang="fr-FR" sz="1600" dirty="0">
                <a:latin typeface="Avenir Book" panose="02000503020000020003" pitchFamily="2" charset="0"/>
              </a:rPr>
              <a:t>Organise la disposition à saisir événement prometteur, défis</a:t>
            </a:r>
          </a:p>
          <a:p>
            <a:pPr marL="742950" lvl="1" indent="-285750">
              <a:lnSpc>
                <a:spcPct val="120000"/>
              </a:lnSpc>
              <a:buFontTx/>
              <a:buChar char="-"/>
            </a:pPr>
            <a:r>
              <a:rPr lang="fr-FR" sz="1600" dirty="0">
                <a:latin typeface="Avenir Book" panose="02000503020000020003" pitchFamily="2" charset="0"/>
              </a:rPr>
              <a:t>Organise les réflexivités – mise en patrimoine et usage</a:t>
            </a:r>
          </a:p>
          <a:p>
            <a:pPr marL="742950" lvl="1" indent="-285750">
              <a:lnSpc>
                <a:spcPct val="120000"/>
              </a:lnSpc>
              <a:buFontTx/>
              <a:buChar char="-"/>
            </a:pPr>
            <a:r>
              <a:rPr lang="fr-FR" sz="1600" dirty="0">
                <a:latin typeface="Avenir Book" panose="02000503020000020003" pitchFamily="2" charset="0"/>
              </a:rPr>
              <a:t>Etaye régime de travail alternant transitions et mutations – respirer, cristalliser, avancer</a:t>
            </a:r>
          </a:p>
          <a:p>
            <a:pPr marL="742950" lvl="1" indent="-285750">
              <a:lnSpc>
                <a:spcPct val="120000"/>
              </a:lnSpc>
              <a:buFontTx/>
              <a:buChar char="-"/>
            </a:pPr>
            <a:endParaRPr lang="fr-FR" sz="1600" dirty="0">
              <a:latin typeface="Avenir Book" panose="02000503020000020003" pitchFamily="2" charset="0"/>
            </a:endParaRPr>
          </a:p>
          <a:p>
            <a:pPr marL="742950" lvl="1" indent="-285750">
              <a:lnSpc>
                <a:spcPct val="120000"/>
              </a:lnSpc>
              <a:buFontTx/>
              <a:buChar char="-"/>
            </a:pPr>
            <a:r>
              <a:rPr lang="fr-FR" sz="1600" dirty="0">
                <a:latin typeface="Avenir Book" panose="02000503020000020003" pitchFamily="2" charset="0"/>
              </a:rPr>
              <a:t>Opérateur d’ordres – </a:t>
            </a:r>
          </a:p>
          <a:p>
            <a:pPr marL="1200150" lvl="2" indent="-285750">
              <a:lnSpc>
                <a:spcPct val="120000"/>
              </a:lnSpc>
              <a:buFontTx/>
              <a:buChar char="-"/>
            </a:pPr>
            <a:r>
              <a:rPr lang="fr-FR" sz="1600" dirty="0">
                <a:latin typeface="Avenir Book" panose="02000503020000020003" pitchFamily="2" charset="0"/>
              </a:rPr>
              <a:t>faire liens entre les outils, les valeurs, etc. </a:t>
            </a:r>
          </a:p>
          <a:p>
            <a:pPr marL="1200150" lvl="2" indent="-285750">
              <a:lnSpc>
                <a:spcPct val="120000"/>
              </a:lnSpc>
              <a:buFontTx/>
              <a:buChar char="-"/>
            </a:pPr>
            <a:r>
              <a:rPr lang="fr-FR" sz="1600" dirty="0">
                <a:latin typeface="Avenir Book" panose="02000503020000020003" pitchFamily="2" charset="0"/>
              </a:rPr>
              <a:t>prioriser : certains mondes professionnels priment</a:t>
            </a:r>
          </a:p>
          <a:p>
            <a:pPr marL="1200150" lvl="2" indent="-285750">
              <a:lnSpc>
                <a:spcPct val="120000"/>
              </a:lnSpc>
              <a:buFontTx/>
              <a:buChar char="-"/>
            </a:pPr>
            <a:r>
              <a:rPr lang="fr-FR" sz="1600" dirty="0">
                <a:latin typeface="Avenir Book" panose="02000503020000020003" pitchFamily="2" charset="0"/>
              </a:rPr>
              <a:t>périmètre action : les frontières</a:t>
            </a:r>
          </a:p>
          <a:p>
            <a:pPr marL="742950" lvl="1" indent="-285750">
              <a:lnSpc>
                <a:spcPct val="120000"/>
              </a:lnSpc>
              <a:buFontTx/>
              <a:buChar char="-"/>
            </a:pPr>
            <a:r>
              <a:rPr lang="fr-FR" sz="1600" dirty="0">
                <a:latin typeface="Avenir Book" panose="02000503020000020003" pitchFamily="2" charset="0"/>
              </a:rPr>
              <a:t>Opérateur de cohérence (cf. liens avec principes, préceptes)</a:t>
            </a:r>
          </a:p>
          <a:p>
            <a:pPr marL="742950" lvl="1" indent="-285750">
              <a:lnSpc>
                <a:spcPct val="120000"/>
              </a:lnSpc>
              <a:buFontTx/>
              <a:buChar char="-"/>
            </a:pPr>
            <a:r>
              <a:rPr lang="fr-FR" sz="1600" dirty="0">
                <a:latin typeface="Avenir Book" panose="02000503020000020003" pitchFamily="2" charset="0"/>
              </a:rPr>
              <a:t>Opérateur d’intégration (accueil des arrivants- olivier et la galerie des évolutions)</a:t>
            </a:r>
          </a:p>
          <a:p>
            <a:pPr marL="742950" lvl="1" indent="-285750">
              <a:lnSpc>
                <a:spcPct val="120000"/>
              </a:lnSpc>
              <a:buFontTx/>
              <a:buChar char="-"/>
            </a:pPr>
            <a:endParaRPr lang="fr-FR" sz="1600" dirty="0">
              <a:latin typeface="Avenir Book" panose="02000503020000020003" pitchFamily="2" charset="0"/>
            </a:endParaRPr>
          </a:p>
          <a:p>
            <a:pPr>
              <a:lnSpc>
                <a:spcPct val="120000"/>
              </a:lnSpc>
            </a:pPr>
            <a:r>
              <a:rPr lang="fr-FR" dirty="0">
                <a:latin typeface="Avenir Book" panose="02000503020000020003" pitchFamily="2" charset="0"/>
              </a:rPr>
              <a:t> </a:t>
            </a:r>
            <a:endParaRPr lang="fr-FR" b="1" dirty="0">
              <a:solidFill>
                <a:srgbClr val="C00000"/>
              </a:solidFill>
              <a:latin typeface="Avenir Book" panose="02000503020000020003" pitchFamily="2" charset="0"/>
            </a:endParaRPr>
          </a:p>
          <a:p>
            <a:endParaRPr lang="fr-FR" i="1" dirty="0">
              <a:latin typeface="Avenir Book" panose="02000503020000020003" pitchFamily="2" charset="0"/>
            </a:endParaRPr>
          </a:p>
        </p:txBody>
      </p:sp>
      <p:pic>
        <p:nvPicPr>
          <p:cNvPr id="6" name="Graphique 5" descr="Compas">
            <a:extLst>
              <a:ext uri="{FF2B5EF4-FFF2-40B4-BE49-F238E27FC236}">
                <a16:creationId xmlns:a16="http://schemas.microsoft.com/office/drawing/2014/main" id="{1A7556B0-FEA2-A126-0A69-B15D1593CC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7770" y="479127"/>
            <a:ext cx="914400" cy="914400"/>
          </a:xfrm>
          <a:prstGeom prst="rect">
            <a:avLst/>
          </a:prstGeom>
        </p:spPr>
      </p:pic>
    </p:spTree>
    <p:extLst>
      <p:ext uri="{BB962C8B-B14F-4D97-AF65-F5344CB8AC3E}">
        <p14:creationId xmlns:p14="http://schemas.microsoft.com/office/powerpoint/2010/main" val="3308212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98-B935-FB0A-114E-D141CA9E0CA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A07939EF-49BC-5724-3D3B-BB5373D3556D}"/>
              </a:ext>
            </a:extLst>
          </p:cNvPr>
          <p:cNvSpPr txBox="1"/>
          <p:nvPr/>
        </p:nvSpPr>
        <p:spPr>
          <a:xfrm>
            <a:off x="373487" y="299283"/>
            <a:ext cx="11565228" cy="1323439"/>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 </a:t>
            </a:r>
            <a:r>
              <a:rPr lang="fr-FR" sz="4000" b="1" i="1" dirty="0">
                <a:latin typeface="Palatino" pitchFamily="2" charset="77"/>
                <a:ea typeface="Palatino" pitchFamily="2" charset="77"/>
                <a:cs typeface="Trebuchet MS" charset="0"/>
              </a:rPr>
              <a:t>A partir de quoi ?</a:t>
            </a:r>
            <a:r>
              <a:rPr lang="fr-FR" sz="4000" b="1" dirty="0">
                <a:latin typeface="Palatino" pitchFamily="2" charset="77"/>
                <a:ea typeface="Palatino" pitchFamily="2" charset="77"/>
                <a:cs typeface="Trebuchet MS" charset="0"/>
              </a:rPr>
              <a:t> » </a:t>
            </a:r>
          </a:p>
          <a:p>
            <a:pPr algn="ctr"/>
            <a:r>
              <a:rPr lang="fr-FR" sz="4000" b="1" dirty="0">
                <a:latin typeface="Palatino" pitchFamily="2" charset="77"/>
                <a:ea typeface="Palatino" pitchFamily="2" charset="77"/>
                <a:cs typeface="Trebuchet MS" charset="0"/>
              </a:rPr>
              <a:t>Perspective</a:t>
            </a:r>
          </a:p>
        </p:txBody>
      </p:sp>
      <p:sp>
        <p:nvSpPr>
          <p:cNvPr id="10" name="ZoneTexte 9">
            <a:extLst>
              <a:ext uri="{FF2B5EF4-FFF2-40B4-BE49-F238E27FC236}">
                <a16:creationId xmlns:a16="http://schemas.microsoft.com/office/drawing/2014/main" id="{8F06599C-D1B1-B2B6-94A5-B430AA0FFAA5}"/>
              </a:ext>
            </a:extLst>
          </p:cNvPr>
          <p:cNvSpPr txBox="1"/>
          <p:nvPr/>
        </p:nvSpPr>
        <p:spPr>
          <a:xfrm>
            <a:off x="1033494" y="1472716"/>
            <a:ext cx="10999479" cy="4358116"/>
          </a:xfrm>
          <a:prstGeom prst="rect">
            <a:avLst/>
          </a:prstGeom>
          <a:noFill/>
        </p:spPr>
        <p:txBody>
          <a:bodyPr wrap="square" rtlCol="0">
            <a:spAutoFit/>
          </a:bodyPr>
          <a:lstStyle/>
          <a:p>
            <a:pPr>
              <a:lnSpc>
                <a:spcPct val="120000"/>
              </a:lnSpc>
            </a:pPr>
            <a:endParaRPr lang="fr-FR" b="1" dirty="0">
              <a:solidFill>
                <a:srgbClr val="C00000"/>
              </a:solidFill>
              <a:latin typeface="Avenir Book" panose="02000503020000020003" pitchFamily="2" charset="0"/>
            </a:endParaRPr>
          </a:p>
          <a:p>
            <a:pPr>
              <a:lnSpc>
                <a:spcPct val="120000"/>
              </a:lnSpc>
            </a:pPr>
            <a:endParaRPr lang="fr-FR" b="1" dirty="0">
              <a:solidFill>
                <a:srgbClr val="C00000"/>
              </a:solidFill>
              <a:latin typeface="Avenir Book" panose="02000503020000020003" pitchFamily="2" charset="0"/>
            </a:endParaRPr>
          </a:p>
          <a:p>
            <a:pPr marL="285750" indent="-285750">
              <a:lnSpc>
                <a:spcPct val="120000"/>
              </a:lnSpc>
              <a:buFont typeface="Arial" panose="020B0604020202020204" pitchFamily="34" charset="0"/>
              <a:buChar char="•"/>
            </a:pPr>
            <a:r>
              <a:rPr lang="fr-FR" b="1" dirty="0">
                <a:solidFill>
                  <a:srgbClr val="C00000"/>
                </a:solidFill>
                <a:latin typeface="Avenir Book" panose="02000503020000020003" pitchFamily="2" charset="0"/>
              </a:rPr>
              <a:t>Contrat de base –</a:t>
            </a:r>
          </a:p>
          <a:p>
            <a:pPr marL="742950" lvl="1" indent="-285750">
              <a:lnSpc>
                <a:spcPct val="120000"/>
              </a:lnSpc>
              <a:buFontTx/>
              <a:buChar char="-"/>
            </a:pPr>
            <a:endParaRPr lang="fr-FR" sz="1600" dirty="0">
              <a:latin typeface="Avenir Book" panose="02000503020000020003" pitchFamily="2" charset="0"/>
            </a:endParaRPr>
          </a:p>
          <a:p>
            <a:pPr marL="742950" lvl="1" indent="-285750">
              <a:lnSpc>
                <a:spcPct val="120000"/>
              </a:lnSpc>
              <a:buFontTx/>
              <a:buChar char="-"/>
            </a:pPr>
            <a:r>
              <a:rPr lang="fr-FR" sz="1600" dirty="0">
                <a:latin typeface="Avenir Book" panose="02000503020000020003" pitchFamily="2" charset="0"/>
              </a:rPr>
              <a:t>Principes : situés, liés au souhaitable (penser ensemble eau-sol-végétal, beau-bien-durable) : structuration des choix techniques et organisationnels (</a:t>
            </a:r>
            <a:r>
              <a:rPr lang="fr-FR" sz="1600" dirty="0" err="1">
                <a:latin typeface="Avenir Book" panose="02000503020000020003" pitchFamily="2" charset="0"/>
              </a:rPr>
              <a:t>p.e</a:t>
            </a:r>
            <a:r>
              <a:rPr lang="fr-FR" sz="1600" dirty="0">
                <a:latin typeface="Avenir Book" panose="02000503020000020003" pitchFamily="2" charset="0"/>
              </a:rPr>
              <a:t>. économie d’eau, ne pas forcer le végétal…)</a:t>
            </a:r>
          </a:p>
          <a:p>
            <a:pPr marL="742950" lvl="1" indent="-285750">
              <a:lnSpc>
                <a:spcPct val="120000"/>
              </a:lnSpc>
              <a:buFontTx/>
              <a:buChar char="-"/>
            </a:pPr>
            <a:r>
              <a:rPr lang="fr-FR" sz="1600" dirty="0">
                <a:latin typeface="Avenir Book" panose="02000503020000020003" pitchFamily="2" charset="0"/>
              </a:rPr>
              <a:t>Préceptes : lignes de conduite pour l’action</a:t>
            </a:r>
          </a:p>
          <a:p>
            <a:pPr marL="1200150" lvl="2" indent="-285750">
              <a:lnSpc>
                <a:spcPct val="120000"/>
              </a:lnSpc>
              <a:buFontTx/>
              <a:buChar char="-"/>
            </a:pPr>
            <a:r>
              <a:rPr lang="fr-FR" sz="1600" dirty="0">
                <a:latin typeface="Avenir Book" panose="02000503020000020003" pitchFamily="2" charset="0"/>
              </a:rPr>
              <a:t>Liés au temps, à l’espace, aux priorités, au milieu, aux manières locales, aux relations avec les autres</a:t>
            </a:r>
          </a:p>
          <a:p>
            <a:pPr marL="742950" lvl="1" indent="-285750">
              <a:lnSpc>
                <a:spcPct val="120000"/>
              </a:lnSpc>
              <a:buFontTx/>
              <a:buChar char="-"/>
            </a:pPr>
            <a:r>
              <a:rPr lang="fr-FR" sz="1600" dirty="0">
                <a:latin typeface="Avenir Book" panose="02000503020000020003" pitchFamily="2" charset="0"/>
              </a:rPr>
              <a:t>Critères : bien-être des Sujets, sens et écho aux pratiques locales, …</a:t>
            </a:r>
          </a:p>
          <a:p>
            <a:pPr marL="742950" lvl="1" indent="-285750">
              <a:lnSpc>
                <a:spcPct val="120000"/>
              </a:lnSpc>
              <a:buFontTx/>
              <a:buChar char="-"/>
            </a:pPr>
            <a:r>
              <a:rPr lang="fr-FR" sz="1600" dirty="0">
                <a:latin typeface="Avenir Book" panose="02000503020000020003" pitchFamily="2" charset="0"/>
              </a:rPr>
              <a:t>Démarche : valuations, expérimentation, … remémoration, …</a:t>
            </a:r>
          </a:p>
          <a:p>
            <a:pPr marL="742950" lvl="1" indent="-285750">
              <a:lnSpc>
                <a:spcPct val="120000"/>
              </a:lnSpc>
              <a:buFontTx/>
              <a:buChar char="-"/>
            </a:pPr>
            <a:r>
              <a:rPr lang="fr-FR" sz="1600" dirty="0">
                <a:latin typeface="Avenir Book" panose="02000503020000020003" pitchFamily="2" charset="0"/>
              </a:rPr>
              <a:t>stèles et monuments : traces matérielles – ce qui a marché, erreurs et rebuts, avant et le présent</a:t>
            </a:r>
          </a:p>
          <a:p>
            <a:pPr marL="742950" lvl="1" indent="-285750">
              <a:lnSpc>
                <a:spcPct val="120000"/>
              </a:lnSpc>
              <a:buFontTx/>
              <a:buChar char="-"/>
            </a:pPr>
            <a:endParaRPr lang="fr-FR" sz="1600" dirty="0">
              <a:latin typeface="Avenir Book" panose="02000503020000020003" pitchFamily="2" charset="0"/>
            </a:endParaRPr>
          </a:p>
          <a:p>
            <a:pPr>
              <a:lnSpc>
                <a:spcPct val="120000"/>
              </a:lnSpc>
            </a:pPr>
            <a:r>
              <a:rPr lang="fr-FR" dirty="0">
                <a:latin typeface="Avenir Book" panose="02000503020000020003" pitchFamily="2" charset="0"/>
              </a:rPr>
              <a:t> </a:t>
            </a:r>
            <a:endParaRPr lang="fr-FR" b="1" dirty="0">
              <a:solidFill>
                <a:srgbClr val="C00000"/>
              </a:solidFill>
              <a:latin typeface="Avenir Book" panose="02000503020000020003" pitchFamily="2" charset="0"/>
            </a:endParaRPr>
          </a:p>
          <a:p>
            <a:endParaRPr lang="fr-FR" i="1" dirty="0">
              <a:latin typeface="Avenir Book" panose="02000503020000020003" pitchFamily="2" charset="0"/>
            </a:endParaRPr>
          </a:p>
        </p:txBody>
      </p:sp>
      <p:pic>
        <p:nvPicPr>
          <p:cNvPr id="6" name="Graphique 5" descr="Compas">
            <a:extLst>
              <a:ext uri="{FF2B5EF4-FFF2-40B4-BE49-F238E27FC236}">
                <a16:creationId xmlns:a16="http://schemas.microsoft.com/office/drawing/2014/main" id="{C33CFE25-82ED-04A4-4713-1C57C193FD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7770" y="479127"/>
            <a:ext cx="914400" cy="914400"/>
          </a:xfrm>
          <a:prstGeom prst="rect">
            <a:avLst/>
          </a:prstGeom>
        </p:spPr>
      </p:pic>
    </p:spTree>
    <p:extLst>
      <p:ext uri="{BB962C8B-B14F-4D97-AF65-F5344CB8AC3E}">
        <p14:creationId xmlns:p14="http://schemas.microsoft.com/office/powerpoint/2010/main" val="804357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 coins arrondis 25">
            <a:extLst>
              <a:ext uri="{FF2B5EF4-FFF2-40B4-BE49-F238E27FC236}">
                <a16:creationId xmlns:a16="http://schemas.microsoft.com/office/drawing/2014/main" id="{C2F61EA8-9FD7-B148-848D-AE54D5672204}"/>
              </a:ext>
            </a:extLst>
          </p:cNvPr>
          <p:cNvSpPr/>
          <p:nvPr/>
        </p:nvSpPr>
        <p:spPr>
          <a:xfrm>
            <a:off x="2036520" y="4935807"/>
            <a:ext cx="3756952" cy="18409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24" name="Rectangle : coins arrondis 23">
            <a:extLst>
              <a:ext uri="{FF2B5EF4-FFF2-40B4-BE49-F238E27FC236}">
                <a16:creationId xmlns:a16="http://schemas.microsoft.com/office/drawing/2014/main" id="{2B855E9A-31FA-884D-AEE9-477755CAC651}"/>
              </a:ext>
            </a:extLst>
          </p:cNvPr>
          <p:cNvSpPr/>
          <p:nvPr/>
        </p:nvSpPr>
        <p:spPr>
          <a:xfrm>
            <a:off x="6348170" y="3693390"/>
            <a:ext cx="5843830" cy="3229253"/>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venir Book" panose="02000503020000020003" pitchFamily="2" charset="0"/>
            </a:endParaRPr>
          </a:p>
        </p:txBody>
      </p:sp>
      <p:pic>
        <p:nvPicPr>
          <p:cNvPr id="19" name="Graphique 18" descr="Compas">
            <a:extLst>
              <a:ext uri="{FF2B5EF4-FFF2-40B4-BE49-F238E27FC236}">
                <a16:creationId xmlns:a16="http://schemas.microsoft.com/office/drawing/2014/main" id="{B6B5ED34-52B3-EC43-B32B-091CF64D2B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24082" y="734039"/>
            <a:ext cx="914400" cy="914400"/>
          </a:xfrm>
          <a:prstGeom prst="rect">
            <a:avLst/>
          </a:prstGeom>
        </p:spPr>
      </p:pic>
      <p:pic>
        <p:nvPicPr>
          <p:cNvPr id="3" name="Image 2">
            <a:extLst>
              <a:ext uri="{FF2B5EF4-FFF2-40B4-BE49-F238E27FC236}">
                <a16:creationId xmlns:a16="http://schemas.microsoft.com/office/drawing/2014/main" id="{BA3CEA9C-A1B5-2B4B-9A95-9C14A1E4E510}"/>
              </a:ext>
            </a:extLst>
          </p:cNvPr>
          <p:cNvPicPr>
            <a:picLocks noChangeAspect="1"/>
          </p:cNvPicPr>
          <p:nvPr/>
        </p:nvPicPr>
        <p:blipFill>
          <a:blip r:embed="rId4"/>
          <a:stretch>
            <a:fillRect/>
          </a:stretch>
        </p:blipFill>
        <p:spPr>
          <a:xfrm>
            <a:off x="8057035" y="57053"/>
            <a:ext cx="1585912" cy="1953379"/>
          </a:xfrm>
          <a:prstGeom prst="rect">
            <a:avLst/>
          </a:prstGeom>
        </p:spPr>
      </p:pic>
      <p:pic>
        <p:nvPicPr>
          <p:cNvPr id="10" name="Image 9">
            <a:extLst>
              <a:ext uri="{FF2B5EF4-FFF2-40B4-BE49-F238E27FC236}">
                <a16:creationId xmlns:a16="http://schemas.microsoft.com/office/drawing/2014/main" id="{73988A5F-CE5B-8D48-B90A-BEFDC16D7883}"/>
              </a:ext>
            </a:extLst>
          </p:cNvPr>
          <p:cNvPicPr>
            <a:picLocks noChangeAspect="1"/>
          </p:cNvPicPr>
          <p:nvPr/>
        </p:nvPicPr>
        <p:blipFill>
          <a:blip r:embed="rId5"/>
          <a:stretch>
            <a:fillRect/>
          </a:stretch>
        </p:blipFill>
        <p:spPr>
          <a:xfrm>
            <a:off x="9809206" y="45766"/>
            <a:ext cx="1370346" cy="1547605"/>
          </a:xfrm>
          <a:prstGeom prst="rect">
            <a:avLst/>
          </a:prstGeom>
        </p:spPr>
      </p:pic>
      <p:sp>
        <p:nvSpPr>
          <p:cNvPr id="11" name="ZoneTexte 10">
            <a:extLst>
              <a:ext uri="{FF2B5EF4-FFF2-40B4-BE49-F238E27FC236}">
                <a16:creationId xmlns:a16="http://schemas.microsoft.com/office/drawing/2014/main" id="{1AF194AF-111E-6244-BACC-71D667DA8128}"/>
              </a:ext>
            </a:extLst>
          </p:cNvPr>
          <p:cNvSpPr txBox="1"/>
          <p:nvPr/>
        </p:nvSpPr>
        <p:spPr>
          <a:xfrm>
            <a:off x="-12071" y="1549983"/>
            <a:ext cx="6686550" cy="3970318"/>
          </a:xfrm>
          <a:prstGeom prst="rect">
            <a:avLst/>
          </a:prstGeom>
          <a:noFill/>
        </p:spPr>
        <p:txBody>
          <a:bodyPr wrap="square" rtlCol="0">
            <a:spAutoFit/>
          </a:bodyPr>
          <a:lstStyle/>
          <a:p>
            <a:pPr marL="285750" indent="-285750">
              <a:buFontTx/>
              <a:buChar char="-"/>
            </a:pPr>
            <a:r>
              <a:rPr lang="fr-FR" dirty="0">
                <a:latin typeface="Avenir Book" panose="02000503020000020003" pitchFamily="2" charset="0"/>
              </a:rPr>
              <a:t>une morphogénèse : inspiration pour accompagner l’émergence de projets alternatifs au plan de l’esprit/de la méthode</a:t>
            </a:r>
          </a:p>
          <a:p>
            <a:endParaRPr lang="fr-FR" dirty="0">
              <a:latin typeface="Avenir Book" panose="02000503020000020003" pitchFamily="2" charset="0"/>
            </a:endParaRPr>
          </a:p>
          <a:p>
            <a:pPr marL="285750" indent="-285750">
              <a:buFontTx/>
              <a:buChar char="-"/>
            </a:pPr>
            <a:r>
              <a:rPr lang="fr-FR" dirty="0">
                <a:latin typeface="Avenir Book" panose="02000503020000020003" pitchFamily="2" charset="0"/>
              </a:rPr>
              <a:t>un constat </a:t>
            </a:r>
            <a:r>
              <a:rPr lang="fr-FR" b="1" dirty="0">
                <a:latin typeface="Avenir Book" panose="02000503020000020003" pitchFamily="2" charset="0"/>
              </a:rPr>
              <a:t>:</a:t>
            </a:r>
            <a:r>
              <a:rPr lang="fr-FR" dirty="0">
                <a:latin typeface="Avenir Book" panose="02000503020000020003" pitchFamily="2" charset="0"/>
              </a:rPr>
              <a:t> découpage </a:t>
            </a:r>
            <a:r>
              <a:rPr lang="fr-FR" b="1" dirty="0">
                <a:latin typeface="Avenir Book" panose="02000503020000020003" pitchFamily="2" charset="0"/>
              </a:rPr>
              <a:t>d’une portion praticable </a:t>
            </a:r>
            <a:r>
              <a:rPr lang="fr-FR" dirty="0">
                <a:latin typeface="Avenir Book" panose="02000503020000020003" pitchFamily="2" charset="0"/>
              </a:rPr>
              <a:t>dans l’utopie ;  </a:t>
            </a:r>
            <a:r>
              <a:rPr lang="fr-FR" i="1" dirty="0">
                <a:solidFill>
                  <a:srgbClr val="C00000"/>
                </a:solidFill>
                <a:latin typeface="Avenir Book" panose="02000503020000020003" pitchFamily="2" charset="0"/>
              </a:rPr>
              <a:t>projet-chantier</a:t>
            </a:r>
          </a:p>
          <a:p>
            <a:endParaRPr lang="fr-FR" i="1" dirty="0">
              <a:solidFill>
                <a:srgbClr val="C00000"/>
              </a:solidFill>
              <a:latin typeface="Avenir Book" panose="02000503020000020003" pitchFamily="2" charset="0"/>
            </a:endParaRPr>
          </a:p>
          <a:p>
            <a:pPr marL="285750" indent="-285750">
              <a:buFontTx/>
              <a:buChar char="-"/>
            </a:pPr>
            <a:r>
              <a:rPr lang="fr-FR" i="1" dirty="0">
                <a:solidFill>
                  <a:srgbClr val="C00000"/>
                </a:solidFill>
                <a:latin typeface="Avenir Book" panose="02000503020000020003" pitchFamily="2" charset="0"/>
              </a:rPr>
              <a:t>un contrat de base </a:t>
            </a:r>
            <a:r>
              <a:rPr lang="fr-FR" dirty="0">
                <a:latin typeface="Avenir Book" panose="02000503020000020003" pitchFamily="2" charset="0"/>
              </a:rPr>
              <a:t>qui soutient cette utopie praticable au quotidien et au long cours, </a:t>
            </a:r>
          </a:p>
          <a:p>
            <a:pPr marL="742950" lvl="1" indent="-285750">
              <a:buFontTx/>
              <a:buChar char="-"/>
            </a:pPr>
            <a:r>
              <a:rPr lang="fr-FR" dirty="0">
                <a:latin typeface="Avenir Book" panose="02000503020000020003" pitchFamily="2" charset="0"/>
              </a:rPr>
              <a:t>Elle ne se dessèche pas et que ça fonctionne </a:t>
            </a:r>
          </a:p>
          <a:p>
            <a:pPr marL="742950" lvl="1" indent="-285750">
              <a:buFontTx/>
              <a:buChar char="-"/>
            </a:pPr>
            <a:r>
              <a:rPr lang="fr-FR" dirty="0">
                <a:latin typeface="Avenir Book" panose="02000503020000020003" pitchFamily="2" charset="0"/>
              </a:rPr>
              <a:t>structuré et structuré, </a:t>
            </a:r>
          </a:p>
          <a:p>
            <a:pPr marL="742950" lvl="1" indent="-285750">
              <a:buFontTx/>
              <a:buChar char="-"/>
            </a:pPr>
            <a:r>
              <a:rPr lang="fr-FR" dirty="0">
                <a:latin typeface="Avenir Book" panose="02000503020000020003" pitchFamily="2" charset="0"/>
              </a:rPr>
              <a:t>original pour le travail, favorable pour le travailler (à concevoir)</a:t>
            </a:r>
          </a:p>
          <a:p>
            <a:endParaRPr lang="fr-FR" dirty="0">
              <a:latin typeface="Avenir Book" panose="02000503020000020003" pitchFamily="2" charset="0"/>
            </a:endParaRPr>
          </a:p>
        </p:txBody>
      </p:sp>
      <p:pic>
        <p:nvPicPr>
          <p:cNvPr id="13" name="Graphique 12" descr="Flèche : courbe légère">
            <a:extLst>
              <a:ext uri="{FF2B5EF4-FFF2-40B4-BE49-F238E27FC236}">
                <a16:creationId xmlns:a16="http://schemas.microsoft.com/office/drawing/2014/main" id="{C45ACDFB-499D-9F49-A08D-EC575C4E94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86836">
            <a:off x="1293231" y="5067402"/>
            <a:ext cx="914400" cy="914400"/>
          </a:xfrm>
          <a:prstGeom prst="rect">
            <a:avLst/>
          </a:prstGeom>
        </p:spPr>
      </p:pic>
      <p:pic>
        <p:nvPicPr>
          <p:cNvPr id="15" name="Image 14">
            <a:extLst>
              <a:ext uri="{FF2B5EF4-FFF2-40B4-BE49-F238E27FC236}">
                <a16:creationId xmlns:a16="http://schemas.microsoft.com/office/drawing/2014/main" id="{FF5E8E6F-476A-4942-BC5E-A8A12C8E6317}"/>
              </a:ext>
            </a:extLst>
          </p:cNvPr>
          <p:cNvPicPr>
            <a:picLocks noChangeAspect="1"/>
          </p:cNvPicPr>
          <p:nvPr/>
        </p:nvPicPr>
        <p:blipFill>
          <a:blip r:embed="rId8"/>
          <a:stretch>
            <a:fillRect/>
          </a:stretch>
        </p:blipFill>
        <p:spPr>
          <a:xfrm>
            <a:off x="8057035" y="1944813"/>
            <a:ext cx="2279358" cy="1683934"/>
          </a:xfrm>
          <a:prstGeom prst="rect">
            <a:avLst/>
          </a:prstGeom>
        </p:spPr>
      </p:pic>
      <p:pic>
        <p:nvPicPr>
          <p:cNvPr id="17" name="Image 16">
            <a:extLst>
              <a:ext uri="{FF2B5EF4-FFF2-40B4-BE49-F238E27FC236}">
                <a16:creationId xmlns:a16="http://schemas.microsoft.com/office/drawing/2014/main" id="{615C657E-7F97-604E-8B8E-748F387B3658}"/>
              </a:ext>
            </a:extLst>
          </p:cNvPr>
          <p:cNvPicPr>
            <a:picLocks noChangeAspect="1"/>
          </p:cNvPicPr>
          <p:nvPr/>
        </p:nvPicPr>
        <p:blipFill>
          <a:blip r:embed="rId9"/>
          <a:stretch>
            <a:fillRect/>
          </a:stretch>
        </p:blipFill>
        <p:spPr>
          <a:xfrm>
            <a:off x="1" y="-56252"/>
            <a:ext cx="2235430" cy="1547605"/>
          </a:xfrm>
          <a:prstGeom prst="rect">
            <a:avLst/>
          </a:prstGeom>
        </p:spPr>
      </p:pic>
      <p:pic>
        <p:nvPicPr>
          <p:cNvPr id="20" name="Image 19">
            <a:extLst>
              <a:ext uri="{FF2B5EF4-FFF2-40B4-BE49-F238E27FC236}">
                <a16:creationId xmlns:a16="http://schemas.microsoft.com/office/drawing/2014/main" id="{E5F8A80C-0066-0841-B02C-871501E6091B}"/>
              </a:ext>
            </a:extLst>
          </p:cNvPr>
          <p:cNvPicPr>
            <a:picLocks noChangeAspect="1"/>
          </p:cNvPicPr>
          <p:nvPr/>
        </p:nvPicPr>
        <p:blipFill>
          <a:blip r:embed="rId10"/>
          <a:stretch>
            <a:fillRect/>
          </a:stretch>
        </p:blipFill>
        <p:spPr>
          <a:xfrm>
            <a:off x="10226301" y="1491353"/>
            <a:ext cx="1965699" cy="1295427"/>
          </a:xfrm>
          <a:prstGeom prst="rect">
            <a:avLst/>
          </a:prstGeom>
        </p:spPr>
      </p:pic>
      <p:sp>
        <p:nvSpPr>
          <p:cNvPr id="21" name="ZoneTexte 20">
            <a:extLst>
              <a:ext uri="{FF2B5EF4-FFF2-40B4-BE49-F238E27FC236}">
                <a16:creationId xmlns:a16="http://schemas.microsoft.com/office/drawing/2014/main" id="{B54F1EFE-4125-644D-B863-A4B75C6337D6}"/>
              </a:ext>
            </a:extLst>
          </p:cNvPr>
          <p:cNvSpPr txBox="1"/>
          <p:nvPr/>
        </p:nvSpPr>
        <p:spPr>
          <a:xfrm>
            <a:off x="2274783" y="5257562"/>
            <a:ext cx="3552825" cy="1600438"/>
          </a:xfrm>
          <a:prstGeom prst="rect">
            <a:avLst/>
          </a:prstGeom>
          <a:noFill/>
        </p:spPr>
        <p:txBody>
          <a:bodyPr wrap="square" rtlCol="0">
            <a:spAutoFit/>
          </a:bodyPr>
          <a:lstStyle/>
          <a:p>
            <a:r>
              <a:rPr lang="fr-FR" sz="1600" dirty="0">
                <a:solidFill>
                  <a:srgbClr val="C00000"/>
                </a:solidFill>
                <a:latin typeface="Avenir Book" panose="02000503020000020003" pitchFamily="2" charset="0"/>
              </a:rPr>
              <a:t>Dispositif </a:t>
            </a:r>
            <a:r>
              <a:rPr lang="fr-FR" sz="1600" dirty="0">
                <a:latin typeface="Avenir Book" panose="02000503020000020003" pitchFamily="2" charset="0"/>
              </a:rPr>
              <a:t>(systémique, orientation, cohérence, sélection)</a:t>
            </a:r>
          </a:p>
          <a:p>
            <a:r>
              <a:rPr lang="fr-FR" sz="1600" dirty="0">
                <a:solidFill>
                  <a:srgbClr val="C00000"/>
                </a:solidFill>
                <a:latin typeface="Avenir Book" panose="02000503020000020003" pitchFamily="2" charset="0"/>
              </a:rPr>
              <a:t>expérientiel</a:t>
            </a:r>
            <a:r>
              <a:rPr lang="fr-FR" sz="1600" dirty="0">
                <a:latin typeface="Avenir Book" panose="02000503020000020003" pitchFamily="2" charset="0"/>
              </a:rPr>
              <a:t> (éprouver, mettre en lien)</a:t>
            </a:r>
          </a:p>
          <a:p>
            <a:r>
              <a:rPr lang="fr-FR" sz="1600" dirty="0">
                <a:solidFill>
                  <a:srgbClr val="C00000"/>
                </a:solidFill>
                <a:latin typeface="Avenir Book" panose="02000503020000020003" pitchFamily="2" charset="0"/>
              </a:rPr>
              <a:t>industrieux</a:t>
            </a:r>
          </a:p>
          <a:p>
            <a:endParaRPr lang="fr-FR" dirty="0">
              <a:latin typeface="Avenir Book" panose="02000503020000020003" pitchFamily="2" charset="0"/>
            </a:endParaRPr>
          </a:p>
        </p:txBody>
      </p:sp>
      <p:pic>
        <p:nvPicPr>
          <p:cNvPr id="22" name="Graphique 21" descr="Flèche : courbe légère">
            <a:extLst>
              <a:ext uri="{FF2B5EF4-FFF2-40B4-BE49-F238E27FC236}">
                <a16:creationId xmlns:a16="http://schemas.microsoft.com/office/drawing/2014/main" id="{D7BF5ED0-E2A5-2B45-8E87-E33EAB6CA1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86836">
            <a:off x="5029017" y="5019215"/>
            <a:ext cx="1689347" cy="914400"/>
          </a:xfrm>
          <a:prstGeom prst="rect">
            <a:avLst/>
          </a:prstGeom>
        </p:spPr>
      </p:pic>
      <p:sp>
        <p:nvSpPr>
          <p:cNvPr id="23" name="ZoneTexte 22">
            <a:extLst>
              <a:ext uri="{FF2B5EF4-FFF2-40B4-BE49-F238E27FC236}">
                <a16:creationId xmlns:a16="http://schemas.microsoft.com/office/drawing/2014/main" id="{7D8496A7-9D99-3644-862C-E5AA67E25FF2}"/>
              </a:ext>
            </a:extLst>
          </p:cNvPr>
          <p:cNvSpPr txBox="1"/>
          <p:nvPr/>
        </p:nvSpPr>
        <p:spPr>
          <a:xfrm>
            <a:off x="6670929" y="3871071"/>
            <a:ext cx="5589343" cy="2800767"/>
          </a:xfrm>
          <a:prstGeom prst="rect">
            <a:avLst/>
          </a:prstGeom>
          <a:noFill/>
        </p:spPr>
        <p:txBody>
          <a:bodyPr wrap="square" rtlCol="0">
            <a:spAutoFit/>
          </a:bodyPr>
          <a:lstStyle/>
          <a:p>
            <a:r>
              <a:rPr lang="fr-FR" sz="1600" dirty="0">
                <a:solidFill>
                  <a:srgbClr val="C00000"/>
                </a:solidFill>
                <a:latin typeface="Avenir Book" panose="02000503020000020003" pitchFamily="2" charset="0"/>
              </a:rPr>
              <a:t>Principes</a:t>
            </a:r>
            <a:r>
              <a:rPr lang="fr-FR" sz="1600" dirty="0">
                <a:solidFill>
                  <a:schemeClr val="bg1"/>
                </a:solidFill>
                <a:latin typeface="Avenir Book" panose="02000503020000020003" pitchFamily="2" charset="0"/>
              </a:rPr>
              <a:t> </a:t>
            </a:r>
            <a:r>
              <a:rPr lang="fr-FR" sz="1600" i="1" dirty="0">
                <a:latin typeface="Avenir Book" panose="02000503020000020003" pitchFamily="2" charset="0"/>
              </a:rPr>
              <a:t>« penser ensemble sol, eau et végétal », « s’articuler avec les pratiques traditionnelles et patrimoniales », etc.</a:t>
            </a:r>
            <a:endParaRPr lang="fr-FR" sz="1600" dirty="0">
              <a:latin typeface="Avenir Book" panose="02000503020000020003" pitchFamily="2" charset="0"/>
            </a:endParaRPr>
          </a:p>
          <a:p>
            <a:r>
              <a:rPr lang="fr-FR" sz="1600" dirty="0">
                <a:solidFill>
                  <a:srgbClr val="C00000"/>
                </a:solidFill>
                <a:latin typeface="Avenir Book" panose="02000503020000020003" pitchFamily="2" charset="0"/>
              </a:rPr>
              <a:t>Préceptes</a:t>
            </a:r>
            <a:r>
              <a:rPr lang="fr-FR" sz="1600" dirty="0">
                <a:solidFill>
                  <a:schemeClr val="bg1"/>
                </a:solidFill>
                <a:latin typeface="Avenir Book" panose="02000503020000020003" pitchFamily="2" charset="0"/>
              </a:rPr>
              <a:t> </a:t>
            </a:r>
            <a:r>
              <a:rPr lang="fr-FR" sz="1600" dirty="0">
                <a:latin typeface="Avenir Book" panose="02000503020000020003" pitchFamily="2" charset="0"/>
              </a:rPr>
              <a:t>(aux temps / à l’espace /aux priorités, /au « milieu », /aux manières locales, /aux relations avec les « autres ».  </a:t>
            </a:r>
            <a:endParaRPr lang="fr-FR" sz="1600" i="1" dirty="0">
              <a:latin typeface="Avenir Book" panose="02000503020000020003" pitchFamily="2" charset="0"/>
            </a:endParaRPr>
          </a:p>
          <a:p>
            <a:r>
              <a:rPr lang="fr-FR" sz="1600" dirty="0">
                <a:solidFill>
                  <a:srgbClr val="C00000"/>
                </a:solidFill>
                <a:latin typeface="Avenir Book" panose="02000503020000020003" pitchFamily="2" charset="0"/>
              </a:rPr>
              <a:t>Critères</a:t>
            </a:r>
            <a:r>
              <a:rPr lang="fr-FR" sz="1600" dirty="0">
                <a:solidFill>
                  <a:schemeClr val="bg1"/>
                </a:solidFill>
                <a:latin typeface="Avenir Book" panose="02000503020000020003" pitchFamily="2" charset="0"/>
              </a:rPr>
              <a:t> </a:t>
            </a:r>
            <a:r>
              <a:rPr lang="fr-FR" sz="1600" i="1" dirty="0">
                <a:latin typeface="Avenir Book" panose="02000503020000020003" pitchFamily="2" charset="0"/>
              </a:rPr>
              <a:t>bien-être des Sujets, souci du travail, sens et écho à l’imaginaire et aux pratiques locales, durabilité, etc.</a:t>
            </a:r>
            <a:endParaRPr lang="fr-FR" sz="1600" dirty="0">
              <a:latin typeface="Avenir Book" panose="02000503020000020003" pitchFamily="2" charset="0"/>
            </a:endParaRPr>
          </a:p>
          <a:p>
            <a:r>
              <a:rPr lang="fr-FR" sz="1600" dirty="0">
                <a:solidFill>
                  <a:srgbClr val="C00000"/>
                </a:solidFill>
                <a:latin typeface="Avenir Book" panose="02000503020000020003" pitchFamily="2" charset="0"/>
              </a:rPr>
              <a:t>Démarches</a:t>
            </a:r>
            <a:r>
              <a:rPr lang="fr-FR" sz="1600" dirty="0">
                <a:solidFill>
                  <a:schemeClr val="bg1"/>
                </a:solidFill>
                <a:latin typeface="Avenir Book" panose="02000503020000020003" pitchFamily="2" charset="0"/>
              </a:rPr>
              <a:t> </a:t>
            </a:r>
            <a:r>
              <a:rPr lang="fr-FR" sz="1600" dirty="0">
                <a:latin typeface="Avenir Book" panose="02000503020000020003" pitchFamily="2" charset="0"/>
              </a:rPr>
              <a:t>expérimenter, mettre en chantier, remémorer</a:t>
            </a:r>
          </a:p>
          <a:p>
            <a:r>
              <a:rPr lang="fr-FR" sz="1600" b="1" dirty="0">
                <a:solidFill>
                  <a:srgbClr val="C00000"/>
                </a:solidFill>
                <a:latin typeface="Avenir Book" panose="02000503020000020003" pitchFamily="2" charset="0"/>
              </a:rPr>
              <a:t>Stèles et monuments</a:t>
            </a:r>
          </a:p>
          <a:p>
            <a:endParaRPr lang="fr-FR" sz="1600" dirty="0">
              <a:solidFill>
                <a:schemeClr val="bg1"/>
              </a:solidFill>
              <a:latin typeface="Avenir Book" panose="02000503020000020003" pitchFamily="2" charset="0"/>
            </a:endParaRPr>
          </a:p>
        </p:txBody>
      </p:sp>
      <p:pic>
        <p:nvPicPr>
          <p:cNvPr id="2" name="Image 1">
            <a:extLst>
              <a:ext uri="{FF2B5EF4-FFF2-40B4-BE49-F238E27FC236}">
                <a16:creationId xmlns:a16="http://schemas.microsoft.com/office/drawing/2014/main" id="{8F1C2FE4-171D-FCE7-419A-6C159268A640}"/>
              </a:ext>
            </a:extLst>
          </p:cNvPr>
          <p:cNvPicPr>
            <a:picLocks noChangeAspect="1"/>
          </p:cNvPicPr>
          <p:nvPr/>
        </p:nvPicPr>
        <p:blipFill>
          <a:blip r:embed="rId11"/>
          <a:stretch>
            <a:fillRect/>
          </a:stretch>
        </p:blipFill>
        <p:spPr>
          <a:xfrm>
            <a:off x="2082809" y="-83758"/>
            <a:ext cx="1535178" cy="1677129"/>
          </a:xfrm>
          <a:prstGeom prst="rect">
            <a:avLst/>
          </a:prstGeom>
        </p:spPr>
      </p:pic>
    </p:spTree>
    <p:extLst>
      <p:ext uri="{BB962C8B-B14F-4D97-AF65-F5344CB8AC3E}">
        <p14:creationId xmlns:p14="http://schemas.microsoft.com/office/powerpoint/2010/main" val="419729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D4783-290B-CA9D-8381-BADDEB7D4716}"/>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E303349-5681-1CDD-BEB2-6369863A5EA2}"/>
              </a:ext>
            </a:extLst>
          </p:cNvPr>
          <p:cNvSpPr txBox="1"/>
          <p:nvPr/>
        </p:nvSpPr>
        <p:spPr>
          <a:xfrm>
            <a:off x="711508" y="299283"/>
            <a:ext cx="10789920"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Des constats sur les projets</a:t>
            </a:r>
          </a:p>
        </p:txBody>
      </p:sp>
      <p:sp>
        <p:nvSpPr>
          <p:cNvPr id="5" name="ZoneTexte 4">
            <a:extLst>
              <a:ext uri="{FF2B5EF4-FFF2-40B4-BE49-F238E27FC236}">
                <a16:creationId xmlns:a16="http://schemas.microsoft.com/office/drawing/2014/main" id="{024B053D-578B-38FA-DA2B-6A2BBE134F3D}"/>
              </a:ext>
            </a:extLst>
          </p:cNvPr>
          <p:cNvSpPr txBox="1"/>
          <p:nvPr/>
        </p:nvSpPr>
        <p:spPr>
          <a:xfrm>
            <a:off x="586249" y="1007169"/>
            <a:ext cx="6098458" cy="1029449"/>
          </a:xfrm>
          <a:prstGeom prst="rect">
            <a:avLst/>
          </a:prstGeom>
          <a:noFill/>
        </p:spPr>
        <p:txBody>
          <a:bodyPr wrap="square">
            <a:spAutoFit/>
          </a:bodyPr>
          <a:lstStyle/>
          <a:p>
            <a:pPr>
              <a:lnSpc>
                <a:spcPct val="120000"/>
              </a:lnSpc>
            </a:pPr>
            <a:endParaRPr lang="fr-FR" b="1" dirty="0">
              <a:solidFill>
                <a:srgbClr val="C00000"/>
              </a:solidFill>
              <a:latin typeface="Avenir Book" panose="02000503020000020003" pitchFamily="2" charset="0"/>
            </a:endParaRPr>
          </a:p>
          <a:p>
            <a:pPr>
              <a:lnSpc>
                <a:spcPct val="120000"/>
              </a:lnSpc>
            </a:pPr>
            <a:r>
              <a:rPr lang="fr-FR" b="1" dirty="0">
                <a:solidFill>
                  <a:srgbClr val="C00000"/>
                </a:solidFill>
                <a:latin typeface="Bahnschrift Light SemiCondensed" panose="020B0502040204020203" pitchFamily="34" charset="0"/>
              </a:rPr>
              <a:t>1/ Des différences selon qu’il y ait une doctrine, charte ou pas</a:t>
            </a:r>
            <a:endParaRPr lang="fr-FR" b="1" i="1" dirty="0">
              <a:solidFill>
                <a:srgbClr val="C00000"/>
              </a:solidFill>
              <a:latin typeface="Bahnschrift Light SemiCondensed" panose="020B0502040204020203" pitchFamily="34" charset="0"/>
            </a:endParaRPr>
          </a:p>
          <a:p>
            <a:pPr>
              <a:lnSpc>
                <a:spcPct val="120000"/>
              </a:lnSpc>
            </a:pPr>
            <a:r>
              <a:rPr lang="fr-FR" sz="1600" i="1" dirty="0">
                <a:solidFill>
                  <a:schemeClr val="accent1"/>
                </a:solidFill>
                <a:latin typeface="Bahnschrift Light SemiCondensed" panose="020B0502040204020203" pitchFamily="34" charset="0"/>
              </a:rPr>
              <a:t>- </a:t>
            </a:r>
            <a:r>
              <a:rPr lang="fr-FR" sz="1600" dirty="0">
                <a:solidFill>
                  <a:schemeClr val="accent1"/>
                </a:solidFill>
                <a:latin typeface="Bahnschrift Light SemiCondensed" panose="020B0502040204020203" pitchFamily="34" charset="0"/>
              </a:rPr>
              <a:t>Un enjeu de mise à plat mise en discussion/débats</a:t>
            </a:r>
          </a:p>
        </p:txBody>
      </p:sp>
      <p:pic>
        <p:nvPicPr>
          <p:cNvPr id="6" name="Image 5">
            <a:extLst>
              <a:ext uri="{FF2B5EF4-FFF2-40B4-BE49-F238E27FC236}">
                <a16:creationId xmlns:a16="http://schemas.microsoft.com/office/drawing/2014/main" id="{3160EC65-03AC-8BD8-B314-0AC1815D1659}"/>
              </a:ext>
            </a:extLst>
          </p:cNvPr>
          <p:cNvPicPr>
            <a:picLocks noChangeAspect="1"/>
          </p:cNvPicPr>
          <p:nvPr/>
        </p:nvPicPr>
        <p:blipFill>
          <a:blip r:embed="rId3"/>
          <a:stretch>
            <a:fillRect/>
          </a:stretch>
        </p:blipFill>
        <p:spPr>
          <a:xfrm>
            <a:off x="447271" y="2052654"/>
            <a:ext cx="7794112" cy="3771005"/>
          </a:xfrm>
          <a:prstGeom prst="rect">
            <a:avLst/>
          </a:prstGeom>
        </p:spPr>
      </p:pic>
      <p:sp>
        <p:nvSpPr>
          <p:cNvPr id="7" name="ZoneTexte 6">
            <a:extLst>
              <a:ext uri="{FF2B5EF4-FFF2-40B4-BE49-F238E27FC236}">
                <a16:creationId xmlns:a16="http://schemas.microsoft.com/office/drawing/2014/main" id="{E15E0102-3371-3DB7-5C00-3786B6961B30}"/>
              </a:ext>
            </a:extLst>
          </p:cNvPr>
          <p:cNvSpPr txBox="1"/>
          <p:nvPr/>
        </p:nvSpPr>
        <p:spPr>
          <a:xfrm>
            <a:off x="4087168" y="5823659"/>
            <a:ext cx="2019300" cy="461665"/>
          </a:xfrm>
          <a:prstGeom prst="rect">
            <a:avLst/>
          </a:prstGeom>
          <a:noFill/>
        </p:spPr>
        <p:txBody>
          <a:bodyPr wrap="square" rtlCol="0">
            <a:spAutoFit/>
          </a:bodyPr>
          <a:lstStyle/>
          <a:p>
            <a:pPr algn="ctr"/>
            <a:r>
              <a:rPr lang="fr-FR" sz="1200" dirty="0">
                <a:latin typeface="Bahnschrift Light SemiCondensed" panose="020B0502040204020203" pitchFamily="34" charset="0"/>
              </a:rPr>
              <a:t>Source Studio Métropoles, </a:t>
            </a:r>
            <a:r>
              <a:rPr lang="fr-FR" sz="1200" dirty="0" err="1">
                <a:latin typeface="Bahnschrift Light SemiCondensed" panose="020B0502040204020203" pitchFamily="34" charset="0"/>
              </a:rPr>
              <a:t>LabEx</a:t>
            </a:r>
            <a:r>
              <a:rPr lang="fr-FR" sz="1200" dirty="0">
                <a:latin typeface="Bahnschrift Light SemiCondensed" panose="020B0502040204020203" pitchFamily="34" charset="0"/>
              </a:rPr>
              <a:t> IMU, Pueyo 2024</a:t>
            </a:r>
          </a:p>
        </p:txBody>
      </p:sp>
      <p:sp>
        <p:nvSpPr>
          <p:cNvPr id="9" name="ZoneTexte 8">
            <a:extLst>
              <a:ext uri="{FF2B5EF4-FFF2-40B4-BE49-F238E27FC236}">
                <a16:creationId xmlns:a16="http://schemas.microsoft.com/office/drawing/2014/main" id="{83AEB7A4-09DD-9ED2-A5A2-0027DAC6D42E}"/>
              </a:ext>
            </a:extLst>
          </p:cNvPr>
          <p:cNvSpPr txBox="1"/>
          <p:nvPr/>
        </p:nvSpPr>
        <p:spPr>
          <a:xfrm>
            <a:off x="8770374" y="2036618"/>
            <a:ext cx="3264310" cy="4719882"/>
          </a:xfrm>
          <a:prstGeom prst="rect">
            <a:avLst/>
          </a:prstGeom>
          <a:noFill/>
        </p:spPr>
        <p:txBody>
          <a:bodyPr wrap="square">
            <a:spAutoFit/>
          </a:bodyPr>
          <a:lstStyle/>
          <a:p>
            <a:pPr>
              <a:lnSpc>
                <a:spcPct val="120000"/>
              </a:lnSpc>
            </a:pPr>
            <a:r>
              <a:rPr lang="fr-FR" b="1" dirty="0">
                <a:solidFill>
                  <a:srgbClr val="C00000"/>
                </a:solidFill>
                <a:latin typeface="Bahnschrift Light SemiCondensed" panose="020B0502040204020203" pitchFamily="34" charset="0"/>
              </a:rPr>
              <a:t>2/ Des confusions, tensions, profusions entre </a:t>
            </a:r>
            <a:r>
              <a:rPr lang="fr-FR" b="1" u="sng" dirty="0">
                <a:solidFill>
                  <a:srgbClr val="C00000"/>
                </a:solidFill>
                <a:latin typeface="Bahnschrift Light SemiCondensed" panose="020B0502040204020203" pitchFamily="34" charset="0"/>
              </a:rPr>
              <a:t>utilités,</a:t>
            </a:r>
            <a:r>
              <a:rPr lang="fr-FR" b="1" dirty="0">
                <a:solidFill>
                  <a:srgbClr val="C00000"/>
                </a:solidFill>
                <a:latin typeface="Bahnschrift Light SemiCondensed" panose="020B0502040204020203" pitchFamily="34" charset="0"/>
              </a:rPr>
              <a:t> « </a:t>
            </a:r>
            <a:r>
              <a:rPr lang="fr-FR" b="1" u="sng" dirty="0">
                <a:solidFill>
                  <a:srgbClr val="C00000"/>
                </a:solidFill>
                <a:latin typeface="Bahnschrift Light SemiCondensed" panose="020B0502040204020203" pitchFamily="34" charset="0"/>
              </a:rPr>
              <a:t>problèmes* », défis</a:t>
            </a:r>
            <a:r>
              <a:rPr lang="fr-FR" b="1" i="1" u="sng" dirty="0">
                <a:solidFill>
                  <a:srgbClr val="C00000"/>
                </a:solidFill>
                <a:latin typeface="Bahnschrift Light SemiCondensed" panose="020B0502040204020203" pitchFamily="34" charset="0"/>
              </a:rPr>
              <a:t> </a:t>
            </a:r>
            <a:r>
              <a:rPr lang="fr-FR" b="1" u="sng" dirty="0">
                <a:solidFill>
                  <a:srgbClr val="C00000"/>
                </a:solidFill>
                <a:latin typeface="Bahnschrift Light SemiCondensed" panose="020B0502040204020203" pitchFamily="34" charset="0"/>
              </a:rPr>
              <a:t>(et dans les termes utilisés)</a:t>
            </a:r>
          </a:p>
          <a:p>
            <a:pPr>
              <a:lnSpc>
                <a:spcPct val="120000"/>
              </a:lnSpc>
            </a:pPr>
            <a:r>
              <a:rPr lang="fr-FR" sz="1800" dirty="0">
                <a:latin typeface="Bahnschrift Light SemiCondensed" panose="020B0502040204020203" pitchFamily="34" charset="0"/>
              </a:rPr>
              <a:t>Mais </a:t>
            </a:r>
            <a:r>
              <a:rPr lang="fr-FR" dirty="0">
                <a:latin typeface="Bahnschrift Light SemiCondensed" panose="020B0502040204020203" pitchFamily="34" charset="0"/>
              </a:rPr>
              <a:t>&amp;</a:t>
            </a:r>
            <a:r>
              <a:rPr lang="fr-FR" sz="1800" dirty="0">
                <a:latin typeface="Bahnschrift Light SemiCondensed" panose="020B0502040204020203" pitchFamily="34" charset="0"/>
              </a:rPr>
              <a:t> la </a:t>
            </a:r>
            <a:r>
              <a:rPr lang="fr-FR" sz="1800" dirty="0" err="1">
                <a:latin typeface="Bahnschrift Light SemiCondensed" panose="020B0502040204020203" pitchFamily="34" charset="0"/>
              </a:rPr>
              <a:t>vfr</a:t>
            </a:r>
            <a:r>
              <a:rPr lang="fr-FR" sz="1800" dirty="0">
                <a:latin typeface="Bahnschrift Light SemiCondensed" panose="020B0502040204020203" pitchFamily="34" charset="0"/>
              </a:rPr>
              <a:t>, les </a:t>
            </a:r>
            <a:r>
              <a:rPr lang="fr-FR" sz="1800" dirty="0" err="1">
                <a:latin typeface="Bahnschrift Light SemiCondensed" panose="020B0502040204020203" pitchFamily="34" charset="0"/>
              </a:rPr>
              <a:t>vrfs</a:t>
            </a:r>
            <a:r>
              <a:rPr lang="fr-FR" sz="1800" dirty="0">
                <a:latin typeface="Bahnschrift Light SemiCondensed" panose="020B0502040204020203" pitchFamily="34" charset="0"/>
              </a:rPr>
              <a:t> et son étendue, etc. ?</a:t>
            </a:r>
          </a:p>
          <a:p>
            <a:pPr>
              <a:lnSpc>
                <a:spcPct val="120000"/>
              </a:lnSpc>
            </a:pPr>
            <a:r>
              <a:rPr lang="fr-FR" sz="1800" dirty="0">
                <a:solidFill>
                  <a:schemeClr val="accent1"/>
                </a:solidFill>
                <a:latin typeface="Bahnschrift Light SemiCondensed" panose="020B0502040204020203" pitchFamily="34" charset="0"/>
              </a:rPr>
              <a:t>Découper/clarifier, renoncer, ordonner… C’est quoi le problème ? Le commun…</a:t>
            </a:r>
          </a:p>
          <a:p>
            <a:pPr>
              <a:lnSpc>
                <a:spcPct val="120000"/>
              </a:lnSpc>
            </a:pPr>
            <a:endParaRPr lang="fr-FR" sz="1800" dirty="0">
              <a:latin typeface="Bahnschrift Light SemiCondensed" panose="020B0502040204020203" pitchFamily="34" charset="0"/>
            </a:endParaRPr>
          </a:p>
          <a:p>
            <a:pPr>
              <a:lnSpc>
                <a:spcPct val="120000"/>
              </a:lnSpc>
            </a:pPr>
            <a:r>
              <a:rPr lang="fr-FR" sz="1800" b="1" dirty="0">
                <a:solidFill>
                  <a:srgbClr val="C00000"/>
                </a:solidFill>
                <a:latin typeface="Bahnschrift Light SemiCondensed" panose="020B0502040204020203" pitchFamily="34" charset="0"/>
              </a:rPr>
              <a:t>3/ Des statuts </a:t>
            </a:r>
            <a:r>
              <a:rPr lang="fr-FR" sz="1800" dirty="0">
                <a:latin typeface="Bahnschrift Light SemiCondensed" panose="020B0502040204020203" pitchFamily="34" charset="0"/>
              </a:rPr>
              <a:t>Démonstrateurs, explorations,  </a:t>
            </a:r>
            <a:r>
              <a:rPr lang="fr-FR" sz="1800" dirty="0">
                <a:solidFill>
                  <a:schemeClr val="accent1"/>
                </a:solidFill>
                <a:latin typeface="Bahnschrift Light SemiCondensed" panose="020B0502040204020203" pitchFamily="34" charset="0"/>
              </a:rPr>
              <a:t>qui est-on ? Qu’est-ce que cela implique, signifie ?</a:t>
            </a:r>
            <a:endParaRPr lang="fr-FR" sz="1800" dirty="0">
              <a:latin typeface="Bahnschrift Light SemiCondensed" panose="020B0502040204020203" pitchFamily="34" charset="0"/>
            </a:endParaRPr>
          </a:p>
          <a:p>
            <a:pPr>
              <a:lnSpc>
                <a:spcPct val="120000"/>
              </a:lnSpc>
            </a:pPr>
            <a:r>
              <a:rPr lang="fr-FR" sz="1800" b="1" dirty="0">
                <a:solidFill>
                  <a:srgbClr val="C00000"/>
                </a:solidFill>
                <a:latin typeface="Bahnschrift Light SemiCondensed" panose="020B0502040204020203" pitchFamily="34" charset="0"/>
              </a:rPr>
              <a:t>etc. !</a:t>
            </a:r>
            <a:endParaRPr lang="fr-FR" b="1" dirty="0">
              <a:solidFill>
                <a:srgbClr val="C00000"/>
              </a:solidFill>
              <a:latin typeface="Bahnschrift Light SemiCondensed" panose="020B0502040204020203" pitchFamily="34" charset="0"/>
            </a:endParaRPr>
          </a:p>
        </p:txBody>
      </p:sp>
      <p:pic>
        <p:nvPicPr>
          <p:cNvPr id="12" name="Image 11">
            <a:extLst>
              <a:ext uri="{FF2B5EF4-FFF2-40B4-BE49-F238E27FC236}">
                <a16:creationId xmlns:a16="http://schemas.microsoft.com/office/drawing/2014/main" id="{46F73821-382D-C1BA-51F4-CE38CA7B40F2}"/>
              </a:ext>
            </a:extLst>
          </p:cNvPr>
          <p:cNvPicPr>
            <a:picLocks noChangeAspect="1"/>
          </p:cNvPicPr>
          <p:nvPr/>
        </p:nvPicPr>
        <p:blipFill>
          <a:blip r:embed="rId4"/>
          <a:stretch>
            <a:fillRect/>
          </a:stretch>
        </p:blipFill>
        <p:spPr>
          <a:xfrm>
            <a:off x="11140092" y="137662"/>
            <a:ext cx="722671" cy="1031128"/>
          </a:xfrm>
          <a:prstGeom prst="rect">
            <a:avLst/>
          </a:prstGeom>
        </p:spPr>
      </p:pic>
    </p:spTree>
    <p:extLst>
      <p:ext uri="{BB962C8B-B14F-4D97-AF65-F5344CB8AC3E}">
        <p14:creationId xmlns:p14="http://schemas.microsoft.com/office/powerpoint/2010/main" val="3315449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CD63C-065D-186C-9F60-6DF56037399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63958317-CB0B-64A5-F429-C06F667CDD02}"/>
              </a:ext>
            </a:extLst>
          </p:cNvPr>
          <p:cNvSpPr txBox="1"/>
          <p:nvPr/>
        </p:nvSpPr>
        <p:spPr>
          <a:xfrm>
            <a:off x="711508" y="299283"/>
            <a:ext cx="10789920"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Les problèmes et questions des acteurs</a:t>
            </a:r>
          </a:p>
        </p:txBody>
      </p:sp>
      <p:sp>
        <p:nvSpPr>
          <p:cNvPr id="5" name="ZoneTexte 4">
            <a:extLst>
              <a:ext uri="{FF2B5EF4-FFF2-40B4-BE49-F238E27FC236}">
                <a16:creationId xmlns:a16="http://schemas.microsoft.com/office/drawing/2014/main" id="{7502DF72-C47F-82A8-EADB-10A10DBFD2A0}"/>
              </a:ext>
            </a:extLst>
          </p:cNvPr>
          <p:cNvSpPr txBox="1"/>
          <p:nvPr/>
        </p:nvSpPr>
        <p:spPr>
          <a:xfrm>
            <a:off x="1225099" y="1026196"/>
            <a:ext cx="10966901" cy="5717078"/>
          </a:xfrm>
          <a:prstGeom prst="rect">
            <a:avLst/>
          </a:prstGeom>
          <a:noFill/>
        </p:spPr>
        <p:txBody>
          <a:bodyPr wrap="square">
            <a:spAutoFit/>
          </a:bodyPr>
          <a:lstStyle/>
          <a:p>
            <a:pPr marL="742950" lvl="1" indent="-285750">
              <a:lnSpc>
                <a:spcPct val="120000"/>
              </a:lnSpc>
              <a:buFontTx/>
              <a:buChar char="-"/>
            </a:pPr>
            <a:r>
              <a:rPr lang="fr-FR" sz="1800" dirty="0">
                <a:latin typeface="Bahnschrift Light SemiCondensed" panose="020B0502040204020203" pitchFamily="34" charset="0"/>
              </a:rPr>
              <a:t>La « </a:t>
            </a:r>
            <a:r>
              <a:rPr lang="fr-FR" sz="1800" dirty="0" err="1">
                <a:latin typeface="Bahnschrift Light SemiCondensed" panose="020B0502040204020203" pitchFamily="34" charset="0"/>
              </a:rPr>
              <a:t>vrf</a:t>
            </a:r>
            <a:r>
              <a:rPr lang="fr-FR" sz="1800" dirty="0">
                <a:latin typeface="Bahnschrift Light SemiCondensed" panose="020B0502040204020203" pitchFamily="34" charset="0"/>
              </a:rPr>
              <a:t> » ??? C’est quoi ? </a:t>
            </a:r>
          </a:p>
          <a:p>
            <a:pPr marL="742950" lvl="1" indent="-285750">
              <a:lnSpc>
                <a:spcPct val="120000"/>
              </a:lnSpc>
              <a:buFontTx/>
              <a:buChar char="-"/>
            </a:pPr>
            <a:r>
              <a:rPr lang="fr-FR" sz="1800" dirty="0">
                <a:latin typeface="Bahnschrift Light SemiCondensed" panose="020B0502040204020203" pitchFamily="34" charset="0"/>
              </a:rPr>
              <a:t>La charge !!! Et les tensions!</a:t>
            </a:r>
          </a:p>
          <a:p>
            <a:pPr marL="742950" lvl="1" indent="-285750">
              <a:lnSpc>
                <a:spcPct val="120000"/>
              </a:lnSpc>
              <a:buFontTx/>
              <a:buChar char="-"/>
            </a:pPr>
            <a:r>
              <a:rPr lang="fr-FR" sz="1800" dirty="0">
                <a:latin typeface="Bahnschrift Light SemiCondensed" panose="020B0502040204020203" pitchFamily="34" charset="0"/>
              </a:rPr>
              <a:t>Tout, tout de suite !!!</a:t>
            </a:r>
          </a:p>
          <a:p>
            <a:pPr marL="742950" lvl="1" indent="-285750">
              <a:lnSpc>
                <a:spcPct val="120000"/>
              </a:lnSpc>
              <a:buFontTx/>
              <a:buChar char="-"/>
            </a:pPr>
            <a:r>
              <a:rPr lang="fr-FR" sz="1800" dirty="0">
                <a:latin typeface="Bahnschrift Light SemiCondensed" panose="020B0502040204020203" pitchFamily="34" charset="0"/>
              </a:rPr>
              <a:t>Le quotidien et la fin utopique en vue : comment on fait les 2 ?</a:t>
            </a:r>
          </a:p>
          <a:p>
            <a:pPr marL="742950" lvl="1" indent="-285750">
              <a:lnSpc>
                <a:spcPct val="120000"/>
              </a:lnSpc>
              <a:buFontTx/>
              <a:buChar char="-"/>
            </a:pPr>
            <a:r>
              <a:rPr lang="fr-FR" sz="1800" dirty="0">
                <a:latin typeface="Bahnschrift Light SemiCondensed" panose="020B0502040204020203" pitchFamily="34" charset="0"/>
              </a:rPr>
              <a:t>La </a:t>
            </a:r>
            <a:r>
              <a:rPr lang="fr-FR" sz="1800" dirty="0" err="1">
                <a:latin typeface="Bahnschrift Light SemiCondensed" panose="020B0502040204020203" pitchFamily="34" charset="0"/>
              </a:rPr>
              <a:t>chaohérence</a:t>
            </a:r>
            <a:r>
              <a:rPr lang="fr-FR" sz="1800" dirty="0">
                <a:latin typeface="Bahnschrift Light SemiCondensed" panose="020B0502040204020203" pitchFamily="34" charset="0"/>
              </a:rPr>
              <a:t> ?</a:t>
            </a:r>
          </a:p>
          <a:p>
            <a:pPr marL="742950" lvl="1" indent="-285750">
              <a:lnSpc>
                <a:spcPct val="120000"/>
              </a:lnSpc>
              <a:buFontTx/>
              <a:buChar char="-"/>
            </a:pPr>
            <a:r>
              <a:rPr lang="fr-FR" sz="1800" dirty="0">
                <a:latin typeface="Bahnschrift Light SemiCondensed" panose="020B0502040204020203" pitchFamily="34" charset="0"/>
              </a:rPr>
              <a:t>La gouvernance (Quoi ??? Pour quoi ? Structuration ? Décisions, expertises, rôles ?)</a:t>
            </a:r>
          </a:p>
          <a:p>
            <a:pPr marL="742950" lvl="1" indent="-285750">
              <a:lnSpc>
                <a:spcPct val="120000"/>
              </a:lnSpc>
              <a:buFontTx/>
              <a:buChar char="-"/>
            </a:pPr>
            <a:r>
              <a:rPr lang="fr-FR" sz="1800" dirty="0">
                <a:latin typeface="Bahnschrift Light SemiCondensed" panose="020B0502040204020203" pitchFamily="34" charset="0"/>
              </a:rPr>
              <a:t>Patrimonialiser / Réfléchir, apprendre de… Avoir le temps de…</a:t>
            </a:r>
          </a:p>
          <a:p>
            <a:pPr marL="742950" lvl="1" indent="-285750">
              <a:lnSpc>
                <a:spcPct val="120000"/>
              </a:lnSpc>
              <a:buFontTx/>
              <a:buChar char="-"/>
            </a:pPr>
            <a:r>
              <a:rPr lang="fr-FR" sz="1800" dirty="0">
                <a:latin typeface="Bahnschrift Light SemiCondensed" panose="020B0502040204020203" pitchFamily="34" charset="0"/>
              </a:rPr>
              <a:t>Références ?</a:t>
            </a:r>
          </a:p>
          <a:p>
            <a:pPr marL="742950" lvl="1" indent="-285750">
              <a:lnSpc>
                <a:spcPct val="120000"/>
              </a:lnSpc>
              <a:buFontTx/>
              <a:buChar char="-"/>
            </a:pPr>
            <a:r>
              <a:rPr lang="fr-FR" dirty="0">
                <a:latin typeface="Bahnschrift Light SemiCondensed" panose="020B0502040204020203" pitchFamily="34" charset="0"/>
              </a:rPr>
              <a:t>Ne plus être seul</a:t>
            </a:r>
            <a:endParaRPr lang="fr-FR" sz="1800" dirty="0">
              <a:latin typeface="Bahnschrift Light SemiCondensed" panose="020B0502040204020203" pitchFamily="34" charset="0"/>
            </a:endParaRPr>
          </a:p>
          <a:p>
            <a:pPr marL="742950" lvl="1" indent="-285750">
              <a:lnSpc>
                <a:spcPct val="120000"/>
              </a:lnSpc>
              <a:buFontTx/>
              <a:buChar char="-"/>
            </a:pPr>
            <a:r>
              <a:rPr lang="fr-FR" sz="1800" dirty="0">
                <a:latin typeface="Bahnschrift Light SemiCondensed" panose="020B0502040204020203" pitchFamily="34" charset="0"/>
              </a:rPr>
              <a:t>Le faire ? Foncer mais et quoi ??? Etc.</a:t>
            </a:r>
          </a:p>
          <a:p>
            <a:pPr marL="742950" lvl="1" indent="-285750" algn="r">
              <a:lnSpc>
                <a:spcPct val="120000"/>
              </a:lnSpc>
              <a:buFontTx/>
              <a:buChar char="-"/>
            </a:pPr>
            <a:r>
              <a:rPr lang="fr-FR" sz="1800" dirty="0">
                <a:latin typeface="Bahnschrift Light SemiCondensed" panose="020B0502040204020203" pitchFamily="34" charset="0"/>
              </a:rPr>
              <a:t>En lien ou pas avec le respect d’une doctrine, d’un statut, d’attendus (livrables)</a:t>
            </a:r>
          </a:p>
          <a:p>
            <a:pPr marL="742950" lvl="1" indent="-285750">
              <a:lnSpc>
                <a:spcPct val="120000"/>
              </a:lnSpc>
              <a:buFontTx/>
              <a:buChar char="-"/>
            </a:pPr>
            <a:endParaRPr lang="fr-FR" sz="1800" dirty="0">
              <a:latin typeface="Bahnschrift Light SemiCondensed" panose="020B0502040204020203" pitchFamily="34" charset="0"/>
            </a:endParaRPr>
          </a:p>
          <a:p>
            <a:pPr marL="742950" lvl="1" indent="-285750">
              <a:lnSpc>
                <a:spcPct val="120000"/>
              </a:lnSpc>
              <a:buFontTx/>
              <a:buChar char="-"/>
            </a:pPr>
            <a:r>
              <a:rPr lang="fr-FR" sz="1800" dirty="0">
                <a:solidFill>
                  <a:schemeClr val="accent1"/>
                </a:solidFill>
                <a:latin typeface="Bahnschrift Light SemiCondensed" panose="020B0502040204020203" pitchFamily="34" charset="0"/>
              </a:rPr>
              <a:t>Ils sont où le travail et le travailler ??? </a:t>
            </a:r>
            <a:r>
              <a:rPr lang="fr-FR" dirty="0">
                <a:solidFill>
                  <a:schemeClr val="accent1"/>
                </a:solidFill>
                <a:latin typeface="Bahnschrift Light SemiCondensed" panose="020B0502040204020203" pitchFamily="34" charset="0"/>
              </a:rPr>
              <a:t>I</a:t>
            </a:r>
            <a:r>
              <a:rPr lang="fr-FR" sz="1800" dirty="0">
                <a:solidFill>
                  <a:schemeClr val="accent1"/>
                </a:solidFill>
                <a:latin typeface="Bahnschrift Light SemiCondensed" panose="020B0502040204020203" pitchFamily="34" charset="0"/>
              </a:rPr>
              <a:t>mpensés, dénoncés, rejetés et mêlés à l’intime – verrou/ressource/perspective</a:t>
            </a:r>
          </a:p>
          <a:p>
            <a:pPr marL="742950" lvl="1" indent="-285750">
              <a:lnSpc>
                <a:spcPct val="120000"/>
              </a:lnSpc>
              <a:buFontTx/>
              <a:buChar char="-"/>
            </a:pPr>
            <a:r>
              <a:rPr lang="fr-FR" sz="1800" dirty="0">
                <a:solidFill>
                  <a:schemeClr val="accent1"/>
                </a:solidFill>
                <a:latin typeface="Bahnschrift Light SemiCondensed" panose="020B0502040204020203" pitchFamily="34" charset="0"/>
              </a:rPr>
              <a:t>Les transitions professionnelles ?</a:t>
            </a:r>
          </a:p>
          <a:p>
            <a:pPr marL="742950" lvl="1" indent="-285750">
              <a:lnSpc>
                <a:spcPct val="120000"/>
              </a:lnSpc>
              <a:buFontTx/>
              <a:buChar char="-"/>
            </a:pPr>
            <a:r>
              <a:rPr lang="fr-FR" sz="1800" dirty="0">
                <a:solidFill>
                  <a:schemeClr val="accent1"/>
                </a:solidFill>
                <a:latin typeface="Bahnschrift Light SemiCondensed" panose="020B0502040204020203" pitchFamily="34" charset="0"/>
              </a:rPr>
              <a:t>Les coexistences – comment on fait ?</a:t>
            </a:r>
          </a:p>
          <a:p>
            <a:pPr marL="742950" lvl="1" indent="-285750">
              <a:lnSpc>
                <a:spcPct val="120000"/>
              </a:lnSpc>
              <a:buFontTx/>
              <a:buChar char="-"/>
            </a:pPr>
            <a:r>
              <a:rPr lang="fr-FR" sz="1800" dirty="0">
                <a:solidFill>
                  <a:schemeClr val="accent1"/>
                </a:solidFill>
                <a:latin typeface="Bahnschrift Light SemiCondensed" panose="020B0502040204020203" pitchFamily="34" charset="0"/>
              </a:rPr>
              <a:t>C’est quoi le problème ? Etc.</a:t>
            </a:r>
          </a:p>
        </p:txBody>
      </p:sp>
      <p:sp>
        <p:nvSpPr>
          <p:cNvPr id="6" name="ZoneTexte 5">
            <a:extLst>
              <a:ext uri="{FF2B5EF4-FFF2-40B4-BE49-F238E27FC236}">
                <a16:creationId xmlns:a16="http://schemas.microsoft.com/office/drawing/2014/main" id="{2DD0239D-F9AA-031A-7F20-47810FF41D81}"/>
              </a:ext>
            </a:extLst>
          </p:cNvPr>
          <p:cNvSpPr txBox="1"/>
          <p:nvPr/>
        </p:nvSpPr>
        <p:spPr>
          <a:xfrm>
            <a:off x="9512968" y="5882771"/>
            <a:ext cx="2077453" cy="923330"/>
          </a:xfrm>
          <a:prstGeom prst="rect">
            <a:avLst/>
          </a:prstGeom>
          <a:noFill/>
        </p:spPr>
        <p:txBody>
          <a:bodyPr wrap="square" rtlCol="0">
            <a:spAutoFit/>
          </a:bodyPr>
          <a:lstStyle/>
          <a:p>
            <a:pPr algn="ctr"/>
            <a:r>
              <a:rPr lang="fr-FR" dirty="0">
                <a:solidFill>
                  <a:schemeClr val="accent1"/>
                </a:solidFill>
                <a:latin typeface="Bahnschrift Light SemiCondensed" panose="020B0502040204020203" pitchFamily="34" charset="0"/>
              </a:rPr>
              <a:t>L’expression d’une « demande » ? Quel positionnement ?</a:t>
            </a:r>
          </a:p>
        </p:txBody>
      </p:sp>
      <p:pic>
        <p:nvPicPr>
          <p:cNvPr id="7" name="Graphique 6" descr="Retour avec un remplissage uni">
            <a:extLst>
              <a:ext uri="{FF2B5EF4-FFF2-40B4-BE49-F238E27FC236}">
                <a16:creationId xmlns:a16="http://schemas.microsoft.com/office/drawing/2014/main" id="{D1C26BC2-F672-334C-9445-B3225576D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24154">
            <a:off x="8427682" y="5420100"/>
            <a:ext cx="914400" cy="914400"/>
          </a:xfrm>
          <a:prstGeom prst="rect">
            <a:avLst/>
          </a:prstGeom>
        </p:spPr>
      </p:pic>
      <p:pic>
        <p:nvPicPr>
          <p:cNvPr id="8" name="Google Shape;452;g289ca126f0e_1_5">
            <a:extLst>
              <a:ext uri="{FF2B5EF4-FFF2-40B4-BE49-F238E27FC236}">
                <a16:creationId xmlns:a16="http://schemas.microsoft.com/office/drawing/2014/main" id="{CEBAD5F9-20BD-1327-12FA-DB5090302A9B}"/>
              </a:ext>
            </a:extLst>
          </p:cNvPr>
          <p:cNvPicPr preferRelativeResize="0"/>
          <p:nvPr/>
        </p:nvPicPr>
        <p:blipFill>
          <a:blip r:embed="rId5"/>
          <a:stretch>
            <a:fillRect/>
          </a:stretch>
        </p:blipFill>
        <p:spPr>
          <a:xfrm>
            <a:off x="53691" y="115367"/>
            <a:ext cx="1451320" cy="1015290"/>
          </a:xfrm>
          <a:prstGeom prst="roundRect">
            <a:avLst>
              <a:gd name="adj" fmla="val 16667"/>
            </a:avLst>
          </a:prstGeom>
          <a:noFill/>
          <a:ln>
            <a:noFill/>
          </a:ln>
          <a:effectLst>
            <a:outerShdw blurRad="57150" dist="19050" dir="14580000" algn="bl" rotWithShape="0">
              <a:srgbClr val="000000">
                <a:alpha val="50000"/>
              </a:srgbClr>
            </a:outerShdw>
          </a:effectLst>
        </p:spPr>
      </p:pic>
    </p:spTree>
    <p:extLst>
      <p:ext uri="{BB962C8B-B14F-4D97-AF65-F5344CB8AC3E}">
        <p14:creationId xmlns:p14="http://schemas.microsoft.com/office/powerpoint/2010/main" val="130867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70C42-B71C-14A7-E0C1-98934F26EBF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563546B-BA20-0911-0AD8-ED89E175D146}"/>
              </a:ext>
            </a:extLst>
          </p:cNvPr>
          <p:cNvSpPr txBox="1"/>
          <p:nvPr/>
        </p:nvSpPr>
        <p:spPr>
          <a:xfrm>
            <a:off x="711508" y="299283"/>
            <a:ext cx="10789920"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Une démarche/un positionnement</a:t>
            </a:r>
          </a:p>
        </p:txBody>
      </p:sp>
      <p:pic>
        <p:nvPicPr>
          <p:cNvPr id="7" name="Graphique 6" descr="Retour avec un remplissage uni">
            <a:extLst>
              <a:ext uri="{FF2B5EF4-FFF2-40B4-BE49-F238E27FC236}">
                <a16:creationId xmlns:a16="http://schemas.microsoft.com/office/drawing/2014/main" id="{79557BE5-2C0D-AEC0-3365-98F5E4806B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407153" y="1538270"/>
            <a:ext cx="914400" cy="914400"/>
          </a:xfrm>
          <a:prstGeom prst="rect">
            <a:avLst/>
          </a:prstGeom>
        </p:spPr>
      </p:pic>
      <p:sp>
        <p:nvSpPr>
          <p:cNvPr id="2" name="ZoneTexte 1">
            <a:extLst>
              <a:ext uri="{FF2B5EF4-FFF2-40B4-BE49-F238E27FC236}">
                <a16:creationId xmlns:a16="http://schemas.microsoft.com/office/drawing/2014/main" id="{206219F5-4A78-AE6F-F775-0FE554C43E00}"/>
              </a:ext>
            </a:extLst>
          </p:cNvPr>
          <p:cNvSpPr txBox="1"/>
          <p:nvPr/>
        </p:nvSpPr>
        <p:spPr>
          <a:xfrm>
            <a:off x="988142" y="1089664"/>
            <a:ext cx="10513286" cy="646331"/>
          </a:xfrm>
          <a:prstGeom prst="rect">
            <a:avLst/>
          </a:prstGeom>
          <a:noFill/>
        </p:spPr>
        <p:txBody>
          <a:bodyPr wrap="square" rtlCol="0">
            <a:spAutoFit/>
          </a:bodyPr>
          <a:lstStyle/>
          <a:p>
            <a:pPr algn="ctr"/>
            <a:r>
              <a:rPr lang="fr-FR" dirty="0">
                <a:solidFill>
                  <a:schemeClr val="accent1"/>
                </a:solidFill>
                <a:latin typeface="Bahnschrift Light SemiCondensed" panose="020B0502040204020203" pitchFamily="34" charset="0"/>
              </a:rPr>
              <a:t>Partir des questions des acteurs, cheminer avec eux et partager l’esprit de la chose au sens fort du terme !!! </a:t>
            </a:r>
          </a:p>
          <a:p>
            <a:pPr algn="ctr"/>
            <a:r>
              <a:rPr lang="fr-FR" dirty="0">
                <a:solidFill>
                  <a:schemeClr val="accent1"/>
                </a:solidFill>
                <a:latin typeface="Bahnschrift Light SemiCondensed" panose="020B0502040204020203" pitchFamily="34" charset="0"/>
              </a:rPr>
              <a:t>puis</a:t>
            </a:r>
          </a:p>
        </p:txBody>
      </p:sp>
      <p:pic>
        <p:nvPicPr>
          <p:cNvPr id="4" name="Image 3">
            <a:extLst>
              <a:ext uri="{FF2B5EF4-FFF2-40B4-BE49-F238E27FC236}">
                <a16:creationId xmlns:a16="http://schemas.microsoft.com/office/drawing/2014/main" id="{D6F5D593-E3AB-28C1-9668-A90454AF1F5E}"/>
              </a:ext>
            </a:extLst>
          </p:cNvPr>
          <p:cNvPicPr>
            <a:picLocks noChangeAspect="1"/>
          </p:cNvPicPr>
          <p:nvPr/>
        </p:nvPicPr>
        <p:blipFill>
          <a:blip r:embed="rId5"/>
          <a:stretch>
            <a:fillRect/>
          </a:stretch>
        </p:blipFill>
        <p:spPr>
          <a:xfrm>
            <a:off x="1970828" y="2576812"/>
            <a:ext cx="7772400" cy="3315189"/>
          </a:xfrm>
          <a:prstGeom prst="rect">
            <a:avLst/>
          </a:prstGeom>
        </p:spPr>
      </p:pic>
    </p:spTree>
    <p:extLst>
      <p:ext uri="{BB962C8B-B14F-4D97-AF65-F5344CB8AC3E}">
        <p14:creationId xmlns:p14="http://schemas.microsoft.com/office/powerpoint/2010/main" val="2448468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5DA02-3D18-634A-0D52-F199A5A417C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6B62FFD-D459-BF11-BB7C-E40B2FDEB7FB}"/>
              </a:ext>
            </a:extLst>
          </p:cNvPr>
          <p:cNvSpPr txBox="1"/>
          <p:nvPr/>
        </p:nvSpPr>
        <p:spPr>
          <a:xfrm>
            <a:off x="309716" y="299283"/>
            <a:ext cx="11191712"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Un positionnement en partage- ce qui nous lie</a:t>
            </a:r>
          </a:p>
        </p:txBody>
      </p:sp>
      <p:sp>
        <p:nvSpPr>
          <p:cNvPr id="5" name="ZoneTexte 4">
            <a:extLst>
              <a:ext uri="{FF2B5EF4-FFF2-40B4-BE49-F238E27FC236}">
                <a16:creationId xmlns:a16="http://schemas.microsoft.com/office/drawing/2014/main" id="{D705ECC3-296A-F9DA-96AC-0ED21551666F}"/>
              </a:ext>
            </a:extLst>
          </p:cNvPr>
          <p:cNvSpPr txBox="1"/>
          <p:nvPr/>
        </p:nvSpPr>
        <p:spPr>
          <a:xfrm>
            <a:off x="1512447" y="2252153"/>
            <a:ext cx="10966901" cy="4827475"/>
          </a:xfrm>
          <a:prstGeom prst="rect">
            <a:avLst/>
          </a:prstGeom>
          <a:noFill/>
        </p:spPr>
        <p:txBody>
          <a:bodyPr wrap="square">
            <a:spAutoFit/>
          </a:bodyPr>
          <a:lstStyle/>
          <a:p>
            <a:pPr>
              <a:lnSpc>
                <a:spcPct val="120000"/>
              </a:lnSpc>
            </a:pPr>
            <a:r>
              <a:rPr lang="fr-FR" sz="1600" dirty="0">
                <a:latin typeface="Bahnschrift Light SemiCondensed" panose="020B0502040204020203" pitchFamily="34" charset="0"/>
              </a:rPr>
              <a:t>Au-delà des positions « normatives » sur travail, travailler &amp; transitions professionnelles</a:t>
            </a:r>
          </a:p>
          <a:p>
            <a:pPr>
              <a:lnSpc>
                <a:spcPct val="120000"/>
              </a:lnSpc>
            </a:pPr>
            <a:r>
              <a:rPr lang="fr-FR" sz="1600" dirty="0">
                <a:solidFill>
                  <a:schemeClr val="accent1"/>
                </a:solidFill>
                <a:latin typeface="Bahnschrift Light SemiCondensed" panose="020B0502040204020203" pitchFamily="34" charset="0"/>
              </a:rPr>
              <a:t>Un positionnement traduit dans la démarche</a:t>
            </a:r>
          </a:p>
          <a:p>
            <a:pPr marL="742950" lvl="1" indent="-285750">
              <a:lnSpc>
                <a:spcPct val="120000"/>
              </a:lnSpc>
              <a:buFontTx/>
              <a:buChar char="-"/>
            </a:pPr>
            <a:r>
              <a:rPr lang="fr-FR" sz="1600" b="1" dirty="0">
                <a:latin typeface="Bahnschrift Light SemiCondensed" panose="020B0502040204020203" pitchFamily="34" charset="0"/>
              </a:rPr>
              <a:t>Espérance</a:t>
            </a:r>
            <a:r>
              <a:rPr lang="fr-FR" sz="1600" dirty="0">
                <a:latin typeface="Bahnschrift Light SemiCondensed" panose="020B0502040204020203" pitchFamily="34" charset="0"/>
              </a:rPr>
              <a:t> (vs espoir)– saisie </a:t>
            </a:r>
            <a:r>
              <a:rPr lang="fr-FR" sz="1600" u="sng" dirty="0">
                <a:latin typeface="Bahnschrift Light SemiCondensed" panose="020B0502040204020203" pitchFamily="34" charset="0"/>
              </a:rPr>
              <a:t>active</a:t>
            </a:r>
            <a:r>
              <a:rPr lang="fr-FR" sz="1600" dirty="0">
                <a:latin typeface="Bahnschrift Light SemiCondensed" panose="020B0502040204020203" pitchFamily="34" charset="0"/>
              </a:rPr>
              <a:t> </a:t>
            </a:r>
            <a:r>
              <a:rPr lang="fr-FR" sz="1600" u="sng" dirty="0">
                <a:latin typeface="Bahnschrift Light SemiCondensed" panose="020B0502040204020203" pitchFamily="34" charset="0"/>
              </a:rPr>
              <a:t>des possibles, « </a:t>
            </a:r>
            <a:r>
              <a:rPr lang="fr-FR" sz="1600" i="1" dirty="0">
                <a:latin typeface="Bahnschrift Light SemiCondensed" panose="020B0502040204020203" pitchFamily="34" charset="0"/>
              </a:rPr>
              <a:t>vs »</a:t>
            </a:r>
            <a:r>
              <a:rPr lang="fr-FR" sz="1600" dirty="0">
                <a:latin typeface="Bahnschrift Light SemiCondensed" panose="020B0502040204020203" pitchFamily="34" charset="0"/>
              </a:rPr>
              <a:t> reproductibilité existant (des projets si l’on veut et non si l’on peut), inquiétude i</a:t>
            </a:r>
            <a:r>
              <a:rPr lang="fr-FR" sz="1600" u="sng" dirty="0">
                <a:latin typeface="Bahnschrift Light SemiCondensed" panose="020B0502040204020203" pitchFamily="34" charset="0"/>
              </a:rPr>
              <a:t>nformée/ce qui manque</a:t>
            </a:r>
            <a:r>
              <a:rPr lang="fr-FR" sz="1600" dirty="0">
                <a:latin typeface="Bahnschrift Light SemiCondensed" panose="020B0502040204020203" pitchFamily="34" charset="0"/>
              </a:rPr>
              <a:t> = enquête (diagnostic), </a:t>
            </a:r>
            <a:r>
              <a:rPr lang="fr-FR" sz="1600" u="sng" dirty="0">
                <a:latin typeface="Bahnschrift Light SemiCondensed" panose="020B0502040204020203" pitchFamily="34" charset="0"/>
              </a:rPr>
              <a:t>inespéré </a:t>
            </a:r>
            <a:r>
              <a:rPr lang="fr-FR" sz="1600" dirty="0">
                <a:latin typeface="Bahnschrift Light SemiCondensed" panose="020B0502040204020203" pitchFamily="34" charset="0"/>
              </a:rPr>
              <a:t>(la place aux événements), expérimentation « pratique »</a:t>
            </a:r>
          </a:p>
          <a:p>
            <a:pPr marL="742950" lvl="1" indent="-285750">
              <a:lnSpc>
                <a:spcPct val="120000"/>
              </a:lnSpc>
              <a:buFontTx/>
              <a:buChar char="-"/>
            </a:pPr>
            <a:r>
              <a:rPr lang="fr-FR" sz="1600" b="1" dirty="0">
                <a:latin typeface="Bahnschrift Light SemiCondensed" panose="020B0502040204020203" pitchFamily="34" charset="0"/>
              </a:rPr>
              <a:t>Etonnement</a:t>
            </a:r>
            <a:r>
              <a:rPr lang="fr-FR" sz="1600" dirty="0">
                <a:latin typeface="Bahnschrift Light SemiCondensed" panose="020B0502040204020203" pitchFamily="34" charset="0"/>
              </a:rPr>
              <a:t> – loin, large, en profondeur/réflexivités, au-delà existant, institutions, et doctrines, </a:t>
            </a:r>
          </a:p>
          <a:p>
            <a:pPr marL="742950" lvl="1" indent="-285750">
              <a:lnSpc>
                <a:spcPct val="120000"/>
              </a:lnSpc>
              <a:buFontTx/>
              <a:buChar char="-"/>
            </a:pPr>
            <a:r>
              <a:rPr lang="fr-FR" sz="1600" b="1" dirty="0">
                <a:latin typeface="Bahnschrift Light SemiCondensed" panose="020B0502040204020203" pitchFamily="34" charset="0"/>
              </a:rPr>
              <a:t>Écriture d’une Fable </a:t>
            </a:r>
            <a:r>
              <a:rPr lang="fr-FR" sz="1600" dirty="0">
                <a:latin typeface="Bahnschrift Light SemiCondensed" panose="020B0502040204020203" pitchFamily="34" charset="0"/>
              </a:rPr>
              <a:t>– ce qui pourrait être, valeurs associées, comment y aller en connaissance de cause (les risques)</a:t>
            </a:r>
          </a:p>
          <a:p>
            <a:pPr marL="742950" lvl="1" indent="-285750">
              <a:lnSpc>
                <a:spcPct val="120000"/>
              </a:lnSpc>
              <a:buFontTx/>
              <a:buChar char="-"/>
            </a:pPr>
            <a:r>
              <a:rPr lang="fr-FR" sz="1600" b="1" dirty="0">
                <a:latin typeface="Bahnschrift Light SemiCondensed" panose="020B0502040204020203" pitchFamily="34" charset="0"/>
              </a:rPr>
              <a:t>Valuation et transvaluation </a:t>
            </a:r>
            <a:r>
              <a:rPr lang="fr-FR" sz="1600" dirty="0">
                <a:latin typeface="Bahnschrift Light SemiCondensed" panose="020B0502040204020203" pitchFamily="34" charset="0"/>
              </a:rPr>
              <a:t>– ce à quoi on tient, ce pour quoi on tient, à faire/situation et problèmes, en commun -lien au souhaitable*</a:t>
            </a:r>
          </a:p>
          <a:p>
            <a:pPr marL="742950" lvl="1" indent="-285750">
              <a:lnSpc>
                <a:spcPct val="120000"/>
              </a:lnSpc>
              <a:buFontTx/>
              <a:buChar char="-"/>
            </a:pPr>
            <a:r>
              <a:rPr lang="fr-FR" sz="1600" b="1" dirty="0">
                <a:latin typeface="Bahnschrift Light SemiCondensed" panose="020B0502040204020203" pitchFamily="34" charset="0"/>
              </a:rPr>
              <a:t>Action politique en réunion </a:t>
            </a:r>
            <a:r>
              <a:rPr lang="fr-FR" sz="1600" dirty="0">
                <a:latin typeface="Bahnschrift Light SemiCondensed" panose="020B0502040204020203" pitchFamily="34" charset="0"/>
              </a:rPr>
              <a:t>– en diversités de positions, sagesse et puissance, intérêts, participation- coopération, communication</a:t>
            </a:r>
          </a:p>
          <a:p>
            <a:pPr marL="742950" lvl="1" indent="-285750">
              <a:lnSpc>
                <a:spcPct val="120000"/>
              </a:lnSpc>
              <a:buFontTx/>
              <a:buChar char="-"/>
            </a:pPr>
            <a:r>
              <a:rPr lang="fr-FR" sz="1600" b="1" dirty="0">
                <a:latin typeface="Bahnschrift Light SemiCondensed" panose="020B0502040204020203" pitchFamily="34" charset="0"/>
              </a:rPr>
              <a:t>Les possibles !!! (zoom)</a:t>
            </a:r>
          </a:p>
          <a:p>
            <a:pPr marL="742950" lvl="1" indent="-285750">
              <a:lnSpc>
                <a:spcPct val="120000"/>
              </a:lnSpc>
              <a:buFontTx/>
              <a:buChar char="-"/>
            </a:pPr>
            <a:endParaRPr lang="fr-FR" sz="1600" dirty="0">
              <a:latin typeface="Bahnschrift Light SemiCondensed" panose="020B0502040204020203" pitchFamily="34" charset="0"/>
            </a:endParaRPr>
          </a:p>
          <a:p>
            <a:pPr marL="742950" lvl="1" indent="-285750">
              <a:lnSpc>
                <a:spcPct val="120000"/>
              </a:lnSpc>
              <a:buFontTx/>
              <a:buChar char="-"/>
            </a:pPr>
            <a:r>
              <a:rPr lang="fr-FR" sz="1600" dirty="0">
                <a:solidFill>
                  <a:schemeClr val="accent1"/>
                </a:solidFill>
                <a:latin typeface="Bahnschrift Light SemiCondensed" panose="020B0502040204020203" pitchFamily="34" charset="0"/>
              </a:rPr>
              <a:t>Un milieu d’</a:t>
            </a:r>
            <a:r>
              <a:rPr lang="fr-FR" sz="1600" dirty="0" err="1">
                <a:solidFill>
                  <a:schemeClr val="accent1"/>
                </a:solidFill>
                <a:latin typeface="Bahnschrift Light SemiCondensed" panose="020B0502040204020203" pitchFamily="34" charset="0"/>
              </a:rPr>
              <a:t>intermédialité</a:t>
            </a:r>
            <a:endParaRPr lang="fr-FR" sz="1600" dirty="0">
              <a:solidFill>
                <a:schemeClr val="accent1"/>
              </a:solidFill>
              <a:latin typeface="Bahnschrift Light SemiCondensed" panose="020B0502040204020203" pitchFamily="34" charset="0"/>
            </a:endParaRPr>
          </a:p>
          <a:p>
            <a:pPr marL="742950" lvl="1" indent="-285750">
              <a:lnSpc>
                <a:spcPct val="120000"/>
              </a:lnSpc>
              <a:buFontTx/>
              <a:buChar char="-"/>
            </a:pPr>
            <a:r>
              <a:rPr lang="fr-FR" sz="1600" dirty="0">
                <a:solidFill>
                  <a:schemeClr val="accent1"/>
                </a:solidFill>
                <a:latin typeface="Bahnschrift Light SemiCondensed" panose="020B0502040204020203" pitchFamily="34" charset="0"/>
              </a:rPr>
              <a:t>Une fable</a:t>
            </a:r>
          </a:p>
          <a:p>
            <a:pPr marL="742950" lvl="1" indent="-285750">
              <a:lnSpc>
                <a:spcPct val="120000"/>
              </a:lnSpc>
              <a:buFontTx/>
              <a:buChar char="-"/>
            </a:pPr>
            <a:r>
              <a:rPr lang="fr-FR" sz="1600" dirty="0">
                <a:solidFill>
                  <a:schemeClr val="accent1"/>
                </a:solidFill>
                <a:latin typeface="Bahnschrift Light SemiCondensed" panose="020B0502040204020203" pitchFamily="34" charset="0"/>
              </a:rPr>
              <a:t>Un contrat de base- un projet chantier</a:t>
            </a:r>
          </a:p>
          <a:p>
            <a:pPr marL="742950" lvl="1" indent="-285750">
              <a:lnSpc>
                <a:spcPct val="120000"/>
              </a:lnSpc>
              <a:buFontTx/>
              <a:buChar char="-"/>
            </a:pPr>
            <a:endParaRPr lang="fr-FR" dirty="0"/>
          </a:p>
        </p:txBody>
      </p:sp>
      <p:pic>
        <p:nvPicPr>
          <p:cNvPr id="7" name="Graphique 6" descr="Retour avec un remplissage uni">
            <a:extLst>
              <a:ext uri="{FF2B5EF4-FFF2-40B4-BE49-F238E27FC236}">
                <a16:creationId xmlns:a16="http://schemas.microsoft.com/office/drawing/2014/main" id="{5A254B0D-87E4-657D-FC54-F0E2754C8E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91752">
            <a:off x="1164305" y="3211059"/>
            <a:ext cx="696284" cy="435880"/>
          </a:xfrm>
          <a:prstGeom prst="rect">
            <a:avLst/>
          </a:prstGeom>
        </p:spPr>
      </p:pic>
      <p:sp>
        <p:nvSpPr>
          <p:cNvPr id="2" name="ZoneTexte 1">
            <a:extLst>
              <a:ext uri="{FF2B5EF4-FFF2-40B4-BE49-F238E27FC236}">
                <a16:creationId xmlns:a16="http://schemas.microsoft.com/office/drawing/2014/main" id="{3077E5BC-B0F6-6C86-13EC-666698CF4980}"/>
              </a:ext>
            </a:extLst>
          </p:cNvPr>
          <p:cNvSpPr txBox="1"/>
          <p:nvPr/>
        </p:nvSpPr>
        <p:spPr>
          <a:xfrm>
            <a:off x="0" y="2773065"/>
            <a:ext cx="1690914" cy="3785652"/>
          </a:xfrm>
          <a:prstGeom prst="rect">
            <a:avLst/>
          </a:prstGeom>
          <a:noFill/>
        </p:spPr>
        <p:txBody>
          <a:bodyPr wrap="square" rtlCol="0">
            <a:spAutoFit/>
          </a:bodyPr>
          <a:lstStyle/>
          <a:p>
            <a:r>
              <a:rPr lang="fr-FR" sz="1200" i="1" dirty="0">
                <a:solidFill>
                  <a:schemeClr val="bg1">
                    <a:lumMod val="65000"/>
                  </a:schemeClr>
                </a:solidFill>
                <a:latin typeface="Bahnschrift Light SemiCondensed" panose="020B0502040204020203" pitchFamily="34" charset="0"/>
              </a:rPr>
              <a:t>Protagonisme, doute, milieu, </a:t>
            </a:r>
          </a:p>
          <a:p>
            <a:r>
              <a:rPr lang="fr-FR" sz="1200" i="1" dirty="0">
                <a:solidFill>
                  <a:schemeClr val="bg1">
                    <a:lumMod val="65000"/>
                  </a:schemeClr>
                </a:solidFill>
                <a:latin typeface="Bahnschrift Light SemiCondensed" panose="020B0502040204020203" pitchFamily="34" charset="0"/>
              </a:rPr>
              <a:t>Désirs/désirables</a:t>
            </a:r>
          </a:p>
          <a:p>
            <a:r>
              <a:rPr lang="fr-FR" sz="1200" i="1" dirty="0">
                <a:solidFill>
                  <a:schemeClr val="bg1">
                    <a:lumMod val="65000"/>
                  </a:schemeClr>
                </a:solidFill>
                <a:latin typeface="Bahnschrift Light SemiCondensed" panose="020B0502040204020203" pitchFamily="34" charset="0"/>
              </a:rPr>
              <a:t>Éthique, humanisme, </a:t>
            </a:r>
          </a:p>
          <a:p>
            <a:r>
              <a:rPr lang="fr-FR" sz="1200" i="1" dirty="0">
                <a:solidFill>
                  <a:schemeClr val="bg1">
                    <a:lumMod val="65000"/>
                  </a:schemeClr>
                </a:solidFill>
                <a:latin typeface="Bahnschrift Light SemiCondensed" panose="020B0502040204020203" pitchFamily="34" charset="0"/>
              </a:rPr>
              <a:t>Praticable- découper/ordonner, Tracer</a:t>
            </a:r>
          </a:p>
          <a:p>
            <a:r>
              <a:rPr lang="fr-FR" sz="1200" i="1" dirty="0">
                <a:solidFill>
                  <a:schemeClr val="bg1">
                    <a:lumMod val="65000"/>
                  </a:schemeClr>
                </a:solidFill>
                <a:latin typeface="Bahnschrift Light SemiCondensed" panose="020B0502040204020203" pitchFamily="34" charset="0"/>
              </a:rPr>
              <a:t>Doute</a:t>
            </a:r>
          </a:p>
          <a:p>
            <a:r>
              <a:rPr lang="fr-FR" sz="1200" i="1" dirty="0">
                <a:solidFill>
                  <a:schemeClr val="bg1">
                    <a:lumMod val="65000"/>
                  </a:schemeClr>
                </a:solidFill>
                <a:latin typeface="Bahnschrift Light SemiCondensed" panose="020B0502040204020203" pitchFamily="34" charset="0"/>
              </a:rPr>
              <a:t>Moyens et fins en vue,</a:t>
            </a:r>
          </a:p>
          <a:p>
            <a:r>
              <a:rPr lang="fr-FR" sz="1200" i="1" dirty="0">
                <a:solidFill>
                  <a:schemeClr val="bg1">
                    <a:lumMod val="65000"/>
                  </a:schemeClr>
                </a:solidFill>
                <a:latin typeface="Bahnschrift Light SemiCondensed" panose="020B0502040204020203" pitchFamily="34" charset="0"/>
              </a:rPr>
              <a:t>Mesure</a:t>
            </a:r>
          </a:p>
          <a:p>
            <a:r>
              <a:rPr lang="fr-FR" sz="1200" i="1" dirty="0">
                <a:solidFill>
                  <a:schemeClr val="bg1">
                    <a:lumMod val="65000"/>
                  </a:schemeClr>
                </a:solidFill>
                <a:latin typeface="Bahnschrift Light SemiCondensed" panose="020B0502040204020203" pitchFamily="34" charset="0"/>
              </a:rPr>
              <a:t>Intérêts</a:t>
            </a:r>
          </a:p>
          <a:p>
            <a:r>
              <a:rPr lang="fr-FR" sz="1200" i="1" dirty="0">
                <a:solidFill>
                  <a:schemeClr val="bg1">
                    <a:lumMod val="65000"/>
                  </a:schemeClr>
                </a:solidFill>
                <a:latin typeface="Bahnschrift Light SemiCondensed" panose="020B0502040204020203" pitchFamily="34" charset="0"/>
              </a:rPr>
              <a:t>Patrimonialiser</a:t>
            </a:r>
          </a:p>
          <a:p>
            <a:r>
              <a:rPr lang="fr-FR" sz="1200" i="1" dirty="0" err="1">
                <a:solidFill>
                  <a:schemeClr val="bg1">
                    <a:lumMod val="65000"/>
                  </a:schemeClr>
                </a:solidFill>
                <a:latin typeface="Bahnschrift Light SemiCondensed" panose="020B0502040204020203" pitchFamily="34" charset="0"/>
              </a:rPr>
              <a:t>Co-existences</a:t>
            </a:r>
            <a:endParaRPr lang="fr-FR" sz="1200" i="1" dirty="0">
              <a:solidFill>
                <a:schemeClr val="bg1">
                  <a:lumMod val="65000"/>
                </a:schemeClr>
              </a:solidFill>
              <a:latin typeface="Bahnschrift Light SemiCondensed" panose="020B0502040204020203" pitchFamily="34" charset="0"/>
            </a:endParaRPr>
          </a:p>
          <a:p>
            <a:r>
              <a:rPr lang="fr-FR" sz="1200" i="1" dirty="0">
                <a:solidFill>
                  <a:schemeClr val="bg1">
                    <a:lumMod val="65000"/>
                  </a:schemeClr>
                </a:solidFill>
                <a:latin typeface="Bahnschrift Light SemiCondensed" panose="020B0502040204020203" pitchFamily="34" charset="0"/>
              </a:rPr>
              <a:t>Transitions professionnelles</a:t>
            </a:r>
          </a:p>
          <a:p>
            <a:endParaRPr lang="fr-FR" sz="1200" i="1" dirty="0">
              <a:solidFill>
                <a:schemeClr val="bg1">
                  <a:lumMod val="65000"/>
                </a:schemeClr>
              </a:solidFill>
              <a:latin typeface="Bahnschrift Light SemiCondensed" panose="020B0502040204020203" pitchFamily="34" charset="0"/>
            </a:endParaRPr>
          </a:p>
          <a:p>
            <a:endParaRPr lang="fr-FR" sz="1200" i="1" dirty="0">
              <a:solidFill>
                <a:schemeClr val="bg1">
                  <a:lumMod val="65000"/>
                </a:schemeClr>
              </a:solidFill>
              <a:latin typeface="Bahnschrift Light SemiCondensed" panose="020B0502040204020203" pitchFamily="34" charset="0"/>
            </a:endParaRPr>
          </a:p>
          <a:p>
            <a:endParaRPr lang="fr-FR" sz="1200" i="1" dirty="0">
              <a:solidFill>
                <a:schemeClr val="bg1">
                  <a:lumMod val="65000"/>
                </a:schemeClr>
              </a:solidFill>
              <a:latin typeface="Bahnschrift Light SemiCondensed" panose="020B0502040204020203" pitchFamily="34" charset="0"/>
            </a:endParaRPr>
          </a:p>
          <a:p>
            <a:endParaRPr lang="fr-FR" sz="1200" i="1" dirty="0">
              <a:solidFill>
                <a:schemeClr val="bg1">
                  <a:lumMod val="65000"/>
                </a:schemeClr>
              </a:solidFill>
              <a:latin typeface="Bahnschrift Light SemiCondensed" panose="020B0502040204020203" pitchFamily="34" charset="0"/>
            </a:endParaRPr>
          </a:p>
          <a:p>
            <a:endParaRPr lang="fr-FR" sz="1200" i="1" dirty="0">
              <a:solidFill>
                <a:schemeClr val="bg1">
                  <a:lumMod val="65000"/>
                </a:schemeClr>
              </a:solidFill>
              <a:latin typeface="Bahnschrift Light SemiCondensed" panose="020B0502040204020203" pitchFamily="34" charset="0"/>
            </a:endParaRPr>
          </a:p>
        </p:txBody>
      </p:sp>
      <p:pic>
        <p:nvPicPr>
          <p:cNvPr id="4" name="Image 3" descr="Une image contenant art, intérieur&#10;&#10;Description générée automatiquement">
            <a:extLst>
              <a:ext uri="{FF2B5EF4-FFF2-40B4-BE49-F238E27FC236}">
                <a16:creationId xmlns:a16="http://schemas.microsoft.com/office/drawing/2014/main" id="{0F44AC05-2667-426C-59AB-C5AB05F71FEF}"/>
              </a:ext>
            </a:extLst>
          </p:cNvPr>
          <p:cNvPicPr>
            <a:picLocks noChangeAspect="1"/>
          </p:cNvPicPr>
          <p:nvPr/>
        </p:nvPicPr>
        <p:blipFill>
          <a:blip r:embed="rId5"/>
          <a:stretch>
            <a:fillRect/>
          </a:stretch>
        </p:blipFill>
        <p:spPr>
          <a:xfrm>
            <a:off x="5535286" y="1014393"/>
            <a:ext cx="1121428" cy="976166"/>
          </a:xfrm>
          <a:prstGeom prst="rect">
            <a:avLst/>
          </a:prstGeom>
        </p:spPr>
      </p:pic>
    </p:spTree>
    <p:extLst>
      <p:ext uri="{BB962C8B-B14F-4D97-AF65-F5344CB8AC3E}">
        <p14:creationId xmlns:p14="http://schemas.microsoft.com/office/powerpoint/2010/main" val="557118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A33546E-0213-849A-22C0-14A345F01AB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10A08CDB-3E88-230E-38F3-A158981E5449}"/>
              </a:ext>
            </a:extLst>
          </p:cNvPr>
          <p:cNvSpPr txBox="1"/>
          <p:nvPr/>
        </p:nvSpPr>
        <p:spPr>
          <a:xfrm>
            <a:off x="309716" y="299283"/>
            <a:ext cx="11191712" cy="707886"/>
          </a:xfrm>
          <a:prstGeom prst="rect">
            <a:avLst/>
          </a:prstGeom>
          <a:noFill/>
        </p:spPr>
        <p:txBody>
          <a:bodyPr wrap="square" rtlCol="0">
            <a:spAutoFit/>
          </a:bodyPr>
          <a:lstStyle/>
          <a:p>
            <a:pPr algn="ctr"/>
            <a:r>
              <a:rPr lang="fr-FR" sz="4000" b="1" dirty="0">
                <a:latin typeface="Palatino" pitchFamily="2" charset="77"/>
                <a:ea typeface="Palatino" pitchFamily="2" charset="77"/>
                <a:cs typeface="Trebuchet MS" charset="0"/>
              </a:rPr>
              <a:t>Possible(s) et souhaitable(s)</a:t>
            </a:r>
          </a:p>
        </p:txBody>
      </p:sp>
      <p:sp>
        <p:nvSpPr>
          <p:cNvPr id="8" name="ZoneTexte 7">
            <a:extLst>
              <a:ext uri="{FF2B5EF4-FFF2-40B4-BE49-F238E27FC236}">
                <a16:creationId xmlns:a16="http://schemas.microsoft.com/office/drawing/2014/main" id="{0D840168-0E36-FC88-38A2-AD7BDFAA7B9B}"/>
              </a:ext>
            </a:extLst>
          </p:cNvPr>
          <p:cNvSpPr txBox="1"/>
          <p:nvPr/>
        </p:nvSpPr>
        <p:spPr>
          <a:xfrm>
            <a:off x="-192886" y="1007169"/>
            <a:ext cx="6608434" cy="4719882"/>
          </a:xfrm>
          <a:prstGeom prst="rect">
            <a:avLst/>
          </a:prstGeom>
          <a:noFill/>
        </p:spPr>
        <p:txBody>
          <a:bodyPr wrap="square">
            <a:spAutoFit/>
          </a:bodyPr>
          <a:lstStyle/>
          <a:p>
            <a:pPr lvl="1">
              <a:lnSpc>
                <a:spcPct val="120000"/>
              </a:lnSpc>
            </a:pPr>
            <a:r>
              <a:rPr lang="fr-FR" sz="1800" b="1" dirty="0">
                <a:solidFill>
                  <a:srgbClr val="C00000"/>
                </a:solidFill>
                <a:latin typeface="Bahnschrift Light SemiCondensed" panose="020B0502040204020203" pitchFamily="34" charset="0"/>
              </a:rPr>
              <a:t>Epistémologique</a:t>
            </a:r>
            <a:r>
              <a:rPr lang="fr-FR" sz="1800" dirty="0">
                <a:latin typeface="Bahnschrift Light SemiCondensed" panose="020B0502040204020203" pitchFamily="34" charset="0"/>
              </a:rPr>
              <a:t> – de quelles connaissances dispose-t-on ou pas pour énoncer le problème sur lequel on veut agir ? </a:t>
            </a:r>
            <a:r>
              <a:rPr lang="fr-FR" sz="1800" dirty="0">
                <a:solidFill>
                  <a:schemeClr val="accent1"/>
                </a:solidFill>
                <a:latin typeface="Bahnschrift Light SemiCondensed" panose="020B0502040204020203" pitchFamily="34" charset="0"/>
              </a:rPr>
              <a:t>À produire/temps/ par qui ? Quelles conditions ? Ailleurs ? Sur quoi ?</a:t>
            </a:r>
          </a:p>
          <a:p>
            <a:pPr lvl="1">
              <a:lnSpc>
                <a:spcPct val="120000"/>
              </a:lnSpc>
            </a:pPr>
            <a:endParaRPr lang="fr-FR" sz="1800" dirty="0">
              <a:solidFill>
                <a:schemeClr val="accent1"/>
              </a:solidFill>
              <a:latin typeface="Bahnschrift Light SemiCondensed" panose="020B0502040204020203" pitchFamily="34" charset="0"/>
            </a:endParaRPr>
          </a:p>
          <a:p>
            <a:pPr lvl="1">
              <a:lnSpc>
                <a:spcPct val="120000"/>
              </a:lnSpc>
            </a:pPr>
            <a:r>
              <a:rPr lang="fr-FR" sz="1800" b="1" dirty="0">
                <a:solidFill>
                  <a:srgbClr val="C00000"/>
                </a:solidFill>
                <a:latin typeface="Bahnschrift Light SemiCondensed" panose="020B0502040204020203" pitchFamily="34" charset="0"/>
              </a:rPr>
              <a:t>Objectif </a:t>
            </a:r>
            <a:r>
              <a:rPr lang="fr-FR" sz="1800" dirty="0">
                <a:latin typeface="Bahnschrift Light SemiCondensed" panose="020B0502040204020203" pitchFamily="34" charset="0"/>
              </a:rPr>
              <a:t>– lié à l’action sur les choses – en faisant on découvre/mais cela varie selon les époques, revenir sur le passé et les rebuts &amp; possibilités (Dewey, les choses qui reprennent sens) </a:t>
            </a:r>
            <a:r>
              <a:rPr lang="fr-FR" sz="1800" dirty="0">
                <a:solidFill>
                  <a:schemeClr val="accent1"/>
                </a:solidFill>
                <a:latin typeface="Bahnschrift Light SemiCondensed" panose="020B0502040204020203" pitchFamily="34" charset="0"/>
              </a:rPr>
              <a:t>Qui ? Réflexivités, explorations, … expérimentations (de quoi), cadre, développements</a:t>
            </a:r>
          </a:p>
          <a:p>
            <a:pPr lvl="1">
              <a:lnSpc>
                <a:spcPct val="120000"/>
              </a:lnSpc>
            </a:pPr>
            <a:endParaRPr lang="fr-FR" dirty="0">
              <a:solidFill>
                <a:schemeClr val="accent1"/>
              </a:solidFill>
              <a:latin typeface="Bahnschrift Light SemiCondensed" panose="020B0502040204020203" pitchFamily="34" charset="0"/>
            </a:endParaRPr>
          </a:p>
          <a:p>
            <a:pPr lvl="1">
              <a:lnSpc>
                <a:spcPct val="120000"/>
              </a:lnSpc>
            </a:pPr>
            <a:endParaRPr lang="fr-FR" sz="1800" dirty="0">
              <a:solidFill>
                <a:schemeClr val="accent1"/>
              </a:solidFill>
              <a:latin typeface="Bahnschrift Light SemiCondensed" panose="020B0502040204020203" pitchFamily="34" charset="0"/>
            </a:endParaRPr>
          </a:p>
          <a:p>
            <a:pPr lvl="1">
              <a:lnSpc>
                <a:spcPct val="120000"/>
              </a:lnSpc>
            </a:pPr>
            <a:endParaRPr lang="fr-FR" dirty="0">
              <a:solidFill>
                <a:schemeClr val="accent1"/>
              </a:solidFill>
              <a:latin typeface="Bahnschrift Light SemiCondensed" panose="020B0502040204020203" pitchFamily="34" charset="0"/>
            </a:endParaRPr>
          </a:p>
          <a:p>
            <a:pPr lvl="1">
              <a:lnSpc>
                <a:spcPct val="120000"/>
              </a:lnSpc>
            </a:pPr>
            <a:r>
              <a:rPr lang="fr-FR" b="1" dirty="0">
                <a:solidFill>
                  <a:srgbClr val="C00000"/>
                </a:solidFill>
                <a:latin typeface="Bahnschrift Light SemiCondensed" panose="020B0502040204020203" pitchFamily="34" charset="0"/>
              </a:rPr>
              <a:t>Dialectique ou réel</a:t>
            </a:r>
          </a:p>
          <a:p>
            <a:pPr lvl="1">
              <a:lnSpc>
                <a:spcPct val="120000"/>
              </a:lnSpc>
            </a:pPr>
            <a:endParaRPr lang="fr-FR" sz="1800" dirty="0">
              <a:solidFill>
                <a:schemeClr val="accent1"/>
              </a:solidFill>
              <a:latin typeface="Bahnschrift Light SemiCondensed" panose="020B0502040204020203" pitchFamily="34" charset="0"/>
            </a:endParaRPr>
          </a:p>
        </p:txBody>
      </p:sp>
      <p:pic>
        <p:nvPicPr>
          <p:cNvPr id="9" name="Image 8">
            <a:extLst>
              <a:ext uri="{FF2B5EF4-FFF2-40B4-BE49-F238E27FC236}">
                <a16:creationId xmlns:a16="http://schemas.microsoft.com/office/drawing/2014/main" id="{657ACE2D-EFCF-00F9-3C61-1CF8FA70663D}"/>
              </a:ext>
            </a:extLst>
          </p:cNvPr>
          <p:cNvPicPr>
            <a:picLocks noChangeAspect="1"/>
          </p:cNvPicPr>
          <p:nvPr/>
        </p:nvPicPr>
        <p:blipFill>
          <a:blip r:embed="rId3"/>
          <a:stretch>
            <a:fillRect/>
          </a:stretch>
        </p:blipFill>
        <p:spPr>
          <a:xfrm>
            <a:off x="7230397" y="2418846"/>
            <a:ext cx="4616450" cy="1548745"/>
          </a:xfrm>
          <a:prstGeom prst="rect">
            <a:avLst/>
          </a:prstGeom>
        </p:spPr>
      </p:pic>
      <p:pic>
        <p:nvPicPr>
          <p:cNvPr id="10" name="Image 9">
            <a:extLst>
              <a:ext uri="{FF2B5EF4-FFF2-40B4-BE49-F238E27FC236}">
                <a16:creationId xmlns:a16="http://schemas.microsoft.com/office/drawing/2014/main" id="{64E1FC10-89C3-02C8-E6E0-95F327D88952}"/>
              </a:ext>
            </a:extLst>
          </p:cNvPr>
          <p:cNvPicPr>
            <a:picLocks noChangeAspect="1"/>
          </p:cNvPicPr>
          <p:nvPr/>
        </p:nvPicPr>
        <p:blipFill>
          <a:blip r:embed="rId4"/>
          <a:stretch>
            <a:fillRect/>
          </a:stretch>
        </p:blipFill>
        <p:spPr>
          <a:xfrm>
            <a:off x="3548832" y="3974690"/>
            <a:ext cx="5733432" cy="2772422"/>
          </a:xfrm>
          <a:prstGeom prst="rect">
            <a:avLst/>
          </a:prstGeom>
        </p:spPr>
      </p:pic>
      <p:sp>
        <p:nvSpPr>
          <p:cNvPr id="11" name="ZoneTexte 10">
            <a:extLst>
              <a:ext uri="{FF2B5EF4-FFF2-40B4-BE49-F238E27FC236}">
                <a16:creationId xmlns:a16="http://schemas.microsoft.com/office/drawing/2014/main" id="{FDADD440-3412-99D5-9F2A-B40BD20FCD13}"/>
              </a:ext>
            </a:extLst>
          </p:cNvPr>
          <p:cNvSpPr txBox="1"/>
          <p:nvPr/>
        </p:nvSpPr>
        <p:spPr>
          <a:xfrm>
            <a:off x="9769394" y="4989057"/>
            <a:ext cx="2077453" cy="1569660"/>
          </a:xfrm>
          <a:prstGeom prst="rect">
            <a:avLst/>
          </a:prstGeom>
          <a:noFill/>
        </p:spPr>
        <p:txBody>
          <a:bodyPr wrap="square" rtlCol="0">
            <a:spAutoFit/>
          </a:bodyPr>
          <a:lstStyle/>
          <a:p>
            <a:pPr algn="ctr"/>
            <a:r>
              <a:rPr lang="fr-FR" sz="1600" dirty="0">
                <a:solidFill>
                  <a:schemeClr val="accent1"/>
                </a:solidFill>
                <a:latin typeface="Bahnschrift Light SemiCondensed" panose="020B0502040204020203" pitchFamily="34" charset="0"/>
              </a:rPr>
              <a:t>Le distinguo habituel revisité</a:t>
            </a:r>
          </a:p>
          <a:p>
            <a:pPr marL="285750" indent="-285750" algn="ctr">
              <a:buFontTx/>
              <a:buChar char="-"/>
            </a:pPr>
            <a:r>
              <a:rPr lang="fr-FR" sz="1600" dirty="0">
                <a:solidFill>
                  <a:schemeClr val="accent1"/>
                </a:solidFill>
                <a:latin typeface="Bahnschrift Light SemiCondensed" panose="020B0502040204020203" pitchFamily="34" charset="0"/>
              </a:rPr>
              <a:t>Le souhaitable dans ce possible,</a:t>
            </a:r>
          </a:p>
          <a:p>
            <a:pPr marL="285750" indent="-285750" algn="ctr">
              <a:buFontTx/>
              <a:buChar char="-"/>
            </a:pPr>
            <a:r>
              <a:rPr lang="fr-FR" sz="1600" dirty="0">
                <a:solidFill>
                  <a:schemeClr val="accent1"/>
                </a:solidFill>
                <a:latin typeface="Bahnschrift Light SemiCondensed" panose="020B0502040204020203" pitchFamily="34" charset="0"/>
              </a:rPr>
              <a:t>Des possibles </a:t>
            </a:r>
          </a:p>
          <a:p>
            <a:pPr marL="285750" indent="-285750" algn="ctr">
              <a:buFontTx/>
              <a:buChar char="-"/>
            </a:pPr>
            <a:r>
              <a:rPr lang="fr-FR" sz="1600" dirty="0">
                <a:solidFill>
                  <a:schemeClr val="accent1"/>
                </a:solidFill>
                <a:latin typeface="Bahnschrift Light SemiCondensed" panose="020B0502040204020203" pitchFamily="34" charset="0"/>
              </a:rPr>
              <a:t>Les désirables</a:t>
            </a:r>
          </a:p>
        </p:txBody>
      </p:sp>
      <p:sp>
        <p:nvSpPr>
          <p:cNvPr id="12" name="Ellipse 11">
            <a:extLst>
              <a:ext uri="{FF2B5EF4-FFF2-40B4-BE49-F238E27FC236}">
                <a16:creationId xmlns:a16="http://schemas.microsoft.com/office/drawing/2014/main" id="{623BB852-AEE6-FCA4-2696-AFBF762CC17E}"/>
              </a:ext>
            </a:extLst>
          </p:cNvPr>
          <p:cNvSpPr/>
          <p:nvPr/>
        </p:nvSpPr>
        <p:spPr>
          <a:xfrm>
            <a:off x="5585955" y="4133674"/>
            <a:ext cx="4095428" cy="2765323"/>
          </a:xfrm>
          <a:prstGeom prst="ellipse">
            <a:avLst/>
          </a:prstGeom>
          <a:solidFill>
            <a:schemeClr val="accent1">
              <a:alpha val="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553767024"/>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26154</TotalTime>
  <Words>7282</Words>
  <Application>Microsoft Macintosh PowerPoint</Application>
  <PresentationFormat>Grand écran</PresentationFormat>
  <Paragraphs>813</Paragraphs>
  <Slides>45</Slides>
  <Notes>41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Arial</vt:lpstr>
      <vt:lpstr>Avenir</vt:lpstr>
      <vt:lpstr>Avenir Book</vt:lpstr>
      <vt:lpstr>Bahnschrift Light SemiCondensed</vt:lpstr>
      <vt:lpstr>Bahnschrift SemiLight Condensed</vt:lpstr>
      <vt:lpstr>Calibri</vt:lpstr>
      <vt:lpstr>Palatino</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Valerie Pueyo</cp:lastModifiedBy>
  <cp:revision>358</cp:revision>
  <dcterms:created xsi:type="dcterms:W3CDTF">2018-05-30T13:26:23Z</dcterms:created>
  <dcterms:modified xsi:type="dcterms:W3CDTF">2025-11-11T10:55:33Z</dcterms:modified>
</cp:coreProperties>
</file>